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2" r:id="rId1"/>
  </p:sldMasterIdLst>
  <p:sldIdLst>
    <p:sldId id="256" r:id="rId2"/>
    <p:sldId id="299" r:id="rId3"/>
    <p:sldId id="259" r:id="rId4"/>
    <p:sldId id="257" r:id="rId5"/>
    <p:sldId id="260" r:id="rId6"/>
    <p:sldId id="270" r:id="rId7"/>
    <p:sldId id="258" r:id="rId8"/>
    <p:sldId id="289" r:id="rId9"/>
    <p:sldId id="290" r:id="rId10"/>
    <p:sldId id="298" r:id="rId11"/>
    <p:sldId id="301" r:id="rId12"/>
    <p:sldId id="303" r:id="rId13"/>
    <p:sldId id="304" r:id="rId14"/>
    <p:sldId id="308" r:id="rId15"/>
    <p:sldId id="306" r:id="rId16"/>
    <p:sldId id="307" r:id="rId17"/>
    <p:sldId id="300" r:id="rId18"/>
    <p:sldId id="263" r:id="rId19"/>
    <p:sldId id="271" r:id="rId20"/>
    <p:sldId id="280" r:id="rId21"/>
    <p:sldId id="275" r:id="rId22"/>
    <p:sldId id="265" r:id="rId23"/>
    <p:sldId id="264" r:id="rId24"/>
    <p:sldId id="277" r:id="rId25"/>
    <p:sldId id="276" r:id="rId26"/>
    <p:sldId id="268" r:id="rId27"/>
    <p:sldId id="278" r:id="rId28"/>
    <p:sldId id="292" r:id="rId29"/>
    <p:sldId id="309" r:id="rId30"/>
    <p:sldId id="310" r:id="rId31"/>
    <p:sldId id="311" r:id="rId32"/>
    <p:sldId id="312" r:id="rId33"/>
    <p:sldId id="262" r:id="rId34"/>
    <p:sldId id="297" r:id="rId35"/>
    <p:sldId id="296" r:id="rId36"/>
    <p:sldId id="291" r:id="rId37"/>
    <p:sldId id="293" r:id="rId38"/>
    <p:sldId id="285" r:id="rId39"/>
    <p:sldId id="286" r:id="rId40"/>
    <p:sldId id="287" r:id="rId41"/>
    <p:sldId id="288" r:id="rId42"/>
    <p:sldId id="295" r:id="rId43"/>
    <p:sldId id="294"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321" autoAdjust="0"/>
    <p:restoredTop sz="94660"/>
  </p:normalViewPr>
  <p:slideViewPr>
    <p:cSldViewPr snapToGrid="0">
      <p:cViewPr varScale="1">
        <p:scale>
          <a:sx n="64" d="100"/>
          <a:sy n="64" d="100"/>
        </p:scale>
        <p:origin x="78"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8C8DFF-34D8-495D-B2E5-6F45FA8FEC7D}"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E204AC25-CE18-4631-86E0-264E6D30127D}">
      <dgm:prSet phldrT="[Text]" custT="1"/>
      <dgm:spPr>
        <a:solidFill>
          <a:schemeClr val="bg2"/>
        </a:solidFill>
      </dgm:spPr>
      <dgm:t>
        <a:bodyPr/>
        <a:lstStyle/>
        <a:p>
          <a:r>
            <a:rPr lang="en-US" sz="2900" kern="1200" dirty="0">
              <a:solidFill>
                <a:prstClr val="white"/>
              </a:solidFill>
              <a:latin typeface="Arial" panose="020B0604020202020204" pitchFamily="34" charset="0"/>
              <a:ea typeface="+mn-ea"/>
              <a:cs typeface="Arial" panose="020B0604020202020204" pitchFamily="34" charset="0"/>
            </a:rPr>
            <a:t>CarGurus</a:t>
          </a:r>
        </a:p>
      </dgm:t>
    </dgm:pt>
    <dgm:pt modelId="{41421B22-6888-42B3-B356-D2313BF65C7B}" type="parTrans" cxnId="{255B2A4F-491C-4AEA-9C55-2A8F8871AFCE}">
      <dgm:prSet/>
      <dgm:spPr/>
      <dgm:t>
        <a:bodyPr/>
        <a:lstStyle/>
        <a:p>
          <a:endParaRPr lang="en-US"/>
        </a:p>
      </dgm:t>
    </dgm:pt>
    <dgm:pt modelId="{699D4AB4-D2EF-455A-BA60-77EB7697F263}" type="sibTrans" cxnId="{255B2A4F-491C-4AEA-9C55-2A8F8871AFCE}">
      <dgm:prSet/>
      <dgm:spPr/>
      <dgm:t>
        <a:bodyPr/>
        <a:lstStyle/>
        <a:p>
          <a:endParaRPr lang="en-US"/>
        </a:p>
      </dgm:t>
    </dgm:pt>
    <dgm:pt modelId="{F34D9516-1124-4C01-B357-A0AA4FCFF5BF}">
      <dgm:prSet phldrT="[Text]"/>
      <dgm:spPr>
        <a:solidFill>
          <a:schemeClr val="bg2"/>
        </a:solidFill>
      </dgm:spPr>
      <dgm:t>
        <a:bodyPr/>
        <a:lstStyle/>
        <a:p>
          <a:r>
            <a:rPr lang="en-US" dirty="0">
              <a:solidFill>
                <a:schemeClr val="bg1"/>
              </a:solidFill>
              <a:latin typeface="Arial" panose="020B0604020202020204" pitchFamily="34" charset="0"/>
              <a:cs typeface="Arial" panose="020B0604020202020204" pitchFamily="34" charset="0"/>
            </a:rPr>
            <a:t>Dealers</a:t>
          </a:r>
        </a:p>
      </dgm:t>
    </dgm:pt>
    <dgm:pt modelId="{AEEDB59C-5B8D-479E-801D-123EB6482C05}" type="parTrans" cxnId="{EBE07941-15BC-4D91-AF31-52071CEEA4FB}">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2563152E-E2FD-4F4A-BD63-A49D746FC06A}" type="sibTrans" cxnId="{EBE07941-15BC-4D91-AF31-52071CEEA4FB}">
      <dgm:prSet/>
      <dgm:spPr/>
      <dgm:t>
        <a:bodyPr/>
        <a:lstStyle/>
        <a:p>
          <a:endParaRPr lang="en-US"/>
        </a:p>
      </dgm:t>
    </dgm:pt>
    <dgm:pt modelId="{5B989C5E-572E-4B36-BCB0-042458275169}">
      <dgm:prSet phldrT="[Text]"/>
      <dgm:spPr>
        <a:solidFill>
          <a:schemeClr val="bg2"/>
        </a:solidFill>
      </dgm:spPr>
      <dgm:t>
        <a:bodyPr/>
        <a:lstStyle/>
        <a:p>
          <a:r>
            <a:rPr lang="en-US" dirty="0">
              <a:solidFill>
                <a:schemeClr val="bg1"/>
              </a:solidFill>
              <a:latin typeface="Arial" panose="020B0604020202020204" pitchFamily="34" charset="0"/>
              <a:cs typeface="Arial" panose="020B0604020202020204" pitchFamily="34" charset="0"/>
            </a:rPr>
            <a:t>Consumers</a:t>
          </a:r>
        </a:p>
      </dgm:t>
    </dgm:pt>
    <dgm:pt modelId="{AC84EBB5-618D-4B3E-9CA4-C17106CAD46F}" type="parTrans" cxnId="{1B8AF741-C68A-476C-AB98-EBB4065273DF}">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7A4666D1-C139-4D34-AD16-E60F8D9F0F5F}" type="sibTrans" cxnId="{1B8AF741-C68A-476C-AB98-EBB4065273DF}">
      <dgm:prSet/>
      <dgm:spPr/>
      <dgm:t>
        <a:bodyPr/>
        <a:lstStyle/>
        <a:p>
          <a:endParaRPr lang="en-US"/>
        </a:p>
      </dgm:t>
    </dgm:pt>
    <dgm:pt modelId="{C3C22446-2CF9-4C7E-892F-13BDB2FDB89F}">
      <dgm:prSet phldrT="[Text]" custT="1"/>
      <dgm:spPr>
        <a:solidFill>
          <a:schemeClr val="bg2"/>
        </a:solidFill>
      </dgm:spPr>
      <dgm:t>
        <a:bodyPr/>
        <a:lstStyle/>
        <a:p>
          <a:r>
            <a:rPr lang="en-US" sz="2500" kern="1200" dirty="0">
              <a:solidFill>
                <a:schemeClr val="bg1"/>
              </a:solidFill>
              <a:latin typeface="Arial" panose="020B0604020202020204" pitchFamily="34" charset="0"/>
              <a:ea typeface="+mn-ea"/>
              <a:cs typeface="Arial" panose="020B0604020202020204" pitchFamily="34" charset="0"/>
            </a:rPr>
            <a:t>Employees</a:t>
          </a:r>
        </a:p>
      </dgm:t>
    </dgm:pt>
    <dgm:pt modelId="{29D4869C-0D8D-41AC-B9E6-73771D297252}" type="parTrans" cxnId="{C58991EE-D366-48C6-92B5-85246BFF8316}">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23C3F374-815F-4537-B005-1E363043B55F}" type="sibTrans" cxnId="{C58991EE-D366-48C6-92B5-85246BFF8316}">
      <dgm:prSet/>
      <dgm:spPr/>
      <dgm:t>
        <a:bodyPr/>
        <a:lstStyle/>
        <a:p>
          <a:endParaRPr lang="en-US"/>
        </a:p>
      </dgm:t>
    </dgm:pt>
    <dgm:pt modelId="{9DE23ED0-2F0D-4AD8-9C6C-753674F7D721}">
      <dgm:prSet phldrT="[Text]"/>
      <dgm:spPr>
        <a:solidFill>
          <a:schemeClr val="bg2"/>
        </a:solidFill>
        <a:ln>
          <a:solidFill>
            <a:schemeClr val="tx2"/>
          </a:solidFill>
        </a:ln>
      </dgm:spPr>
      <dgm:t>
        <a:bodyPr/>
        <a:lstStyle/>
        <a:p>
          <a:r>
            <a:rPr lang="en-US" dirty="0">
              <a:solidFill>
                <a:schemeClr val="bg1"/>
              </a:solidFill>
              <a:latin typeface="Arial" panose="020B0604020202020204" pitchFamily="34" charset="0"/>
              <a:cs typeface="Arial" panose="020B0604020202020204" pitchFamily="34" charset="0"/>
            </a:rPr>
            <a:t>Third Party Administration</a:t>
          </a:r>
        </a:p>
      </dgm:t>
    </dgm:pt>
    <dgm:pt modelId="{14C5C2DD-D841-40D1-A7CF-B246122DB754}" type="parTrans" cxnId="{08921C2B-30C0-43BC-899F-41E3A06807C9}">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59F6552C-FBBC-4263-B7AF-63D1514C4FA8}" type="sibTrans" cxnId="{08921C2B-30C0-43BC-899F-41E3A06807C9}">
      <dgm:prSet/>
      <dgm:spPr/>
      <dgm:t>
        <a:bodyPr/>
        <a:lstStyle/>
        <a:p>
          <a:endParaRPr lang="en-US"/>
        </a:p>
      </dgm:t>
    </dgm:pt>
    <dgm:pt modelId="{61FA4441-8EC1-4AA4-A28A-EECBDFDEB896}" type="pres">
      <dgm:prSet presAssocID="{C88C8DFF-34D8-495D-B2E5-6F45FA8FEC7D}" presName="cycle" presStyleCnt="0">
        <dgm:presLayoutVars>
          <dgm:chMax val="1"/>
          <dgm:dir/>
          <dgm:animLvl val="ctr"/>
          <dgm:resizeHandles val="exact"/>
        </dgm:presLayoutVars>
      </dgm:prSet>
      <dgm:spPr/>
    </dgm:pt>
    <dgm:pt modelId="{E81317BE-B0BA-4A6E-850E-DE2CB45A06DC}" type="pres">
      <dgm:prSet presAssocID="{E204AC25-CE18-4631-86E0-264E6D30127D}" presName="centerShape" presStyleLbl="node0" presStyleIdx="0" presStyleCnt="1" custScaleX="154395" custScaleY="61700"/>
      <dgm:spPr/>
    </dgm:pt>
    <dgm:pt modelId="{F12DCD2A-3B2A-469D-846D-1DA06FB75505}" type="pres">
      <dgm:prSet presAssocID="{AEEDB59C-5B8D-479E-801D-123EB6482C05}" presName="parTrans" presStyleLbl="bgSibTrans2D1" presStyleIdx="0" presStyleCnt="4" custScaleX="64688" custScaleY="89357" custLinFactNeighborX="16006" custLinFactNeighborY="47845"/>
      <dgm:spPr/>
    </dgm:pt>
    <dgm:pt modelId="{85ED10F1-6B62-4822-8E71-11C5485CE4D3}" type="pres">
      <dgm:prSet presAssocID="{F34D9516-1124-4C01-B357-A0AA4FCFF5BF}" presName="node" presStyleLbl="node1" presStyleIdx="0" presStyleCnt="4" custScaleY="56387" custRadScaleRad="148957" custRadScaleInc="17977">
        <dgm:presLayoutVars>
          <dgm:bulletEnabled val="1"/>
        </dgm:presLayoutVars>
      </dgm:prSet>
      <dgm:spPr/>
    </dgm:pt>
    <dgm:pt modelId="{49CB2FAB-5C3F-4656-AAE2-269EC2F0048E}" type="pres">
      <dgm:prSet presAssocID="{AC84EBB5-618D-4B3E-9CA4-C17106CAD46F}" presName="parTrans" presStyleLbl="bgSibTrans2D1" presStyleIdx="1" presStyleCnt="4" custScaleX="69196" custLinFactNeighborX="7674" custLinFactNeighborY="65148"/>
      <dgm:spPr/>
    </dgm:pt>
    <dgm:pt modelId="{DAC0208A-8BBA-4C1A-B7C6-BAD7482AE557}" type="pres">
      <dgm:prSet presAssocID="{5B989C5E-572E-4B36-BCB0-042458275169}" presName="node" presStyleLbl="node1" presStyleIdx="1" presStyleCnt="4" custScaleY="57290" custRadScaleRad="117247" custRadScaleInc="-11910">
        <dgm:presLayoutVars>
          <dgm:bulletEnabled val="1"/>
        </dgm:presLayoutVars>
      </dgm:prSet>
      <dgm:spPr/>
    </dgm:pt>
    <dgm:pt modelId="{B5861ACE-7412-44AC-A6A0-0F2A771FA980}" type="pres">
      <dgm:prSet presAssocID="{29D4869C-0D8D-41AC-B9E6-73771D297252}" presName="parTrans" presStyleLbl="bgSibTrans2D1" presStyleIdx="2" presStyleCnt="4" custAng="20773665" custScaleX="73509" custLinFactNeighborX="-18992" custLinFactNeighborY="49218"/>
      <dgm:spPr/>
    </dgm:pt>
    <dgm:pt modelId="{805044F6-B545-4A9E-A157-2399A7579FDC}" type="pres">
      <dgm:prSet presAssocID="{C3C22446-2CF9-4C7E-892F-13BDB2FDB89F}" presName="node" presStyleLbl="node1" presStyleIdx="2" presStyleCnt="4" custScaleY="51162" custRadScaleRad="115928" custRadScaleInc="6266">
        <dgm:presLayoutVars>
          <dgm:bulletEnabled val="1"/>
        </dgm:presLayoutVars>
      </dgm:prSet>
      <dgm:spPr/>
    </dgm:pt>
    <dgm:pt modelId="{C4BD5046-B47F-41D9-AAD7-77D8DEF81B5B}" type="pres">
      <dgm:prSet presAssocID="{14C5C2DD-D841-40D1-A7CF-B246122DB754}" presName="parTrans" presStyleLbl="bgSibTrans2D1" presStyleIdx="3" presStyleCnt="4" custAng="20810843" custScaleX="49255" custLinFactNeighborX="-23687" custLinFactNeighborY="45229"/>
      <dgm:spPr/>
    </dgm:pt>
    <dgm:pt modelId="{2B11C689-6066-4662-B47D-011535853FED}" type="pres">
      <dgm:prSet presAssocID="{9DE23ED0-2F0D-4AD8-9C6C-753674F7D721}" presName="node" presStyleLbl="node1" presStyleIdx="3" presStyleCnt="4" custScaleY="47849" custRadScaleRad="134387" custRadScaleInc="-29952">
        <dgm:presLayoutVars>
          <dgm:bulletEnabled val="1"/>
        </dgm:presLayoutVars>
      </dgm:prSet>
      <dgm:spPr/>
    </dgm:pt>
  </dgm:ptLst>
  <dgm:cxnLst>
    <dgm:cxn modelId="{08921C2B-30C0-43BC-899F-41E3A06807C9}" srcId="{E204AC25-CE18-4631-86E0-264E6D30127D}" destId="{9DE23ED0-2F0D-4AD8-9C6C-753674F7D721}" srcOrd="3" destOrd="0" parTransId="{14C5C2DD-D841-40D1-A7CF-B246122DB754}" sibTransId="{59F6552C-FBBC-4263-B7AF-63D1514C4FA8}"/>
    <dgm:cxn modelId="{7CC35F2D-C54E-4EAF-9E31-9136FCC2BFCA}" type="presOf" srcId="{E204AC25-CE18-4631-86E0-264E6D30127D}" destId="{E81317BE-B0BA-4A6E-850E-DE2CB45A06DC}" srcOrd="0" destOrd="0" presId="urn:microsoft.com/office/officeart/2005/8/layout/radial4"/>
    <dgm:cxn modelId="{00D9C03A-66F5-4EA8-AAB5-1ED35F4E4838}" type="presOf" srcId="{F34D9516-1124-4C01-B357-A0AA4FCFF5BF}" destId="{85ED10F1-6B62-4822-8E71-11C5485CE4D3}" srcOrd="0" destOrd="0" presId="urn:microsoft.com/office/officeart/2005/8/layout/radial4"/>
    <dgm:cxn modelId="{EBE07941-15BC-4D91-AF31-52071CEEA4FB}" srcId="{E204AC25-CE18-4631-86E0-264E6D30127D}" destId="{F34D9516-1124-4C01-B357-A0AA4FCFF5BF}" srcOrd="0" destOrd="0" parTransId="{AEEDB59C-5B8D-479E-801D-123EB6482C05}" sibTransId="{2563152E-E2FD-4F4A-BD63-A49D746FC06A}"/>
    <dgm:cxn modelId="{1B8AF741-C68A-476C-AB98-EBB4065273DF}" srcId="{E204AC25-CE18-4631-86E0-264E6D30127D}" destId="{5B989C5E-572E-4B36-BCB0-042458275169}" srcOrd="1" destOrd="0" parTransId="{AC84EBB5-618D-4B3E-9CA4-C17106CAD46F}" sibTransId="{7A4666D1-C139-4D34-AD16-E60F8D9F0F5F}"/>
    <dgm:cxn modelId="{37E4456E-6E58-4F62-A722-0ED13F41099A}" type="presOf" srcId="{9DE23ED0-2F0D-4AD8-9C6C-753674F7D721}" destId="{2B11C689-6066-4662-B47D-011535853FED}" srcOrd="0" destOrd="0" presId="urn:microsoft.com/office/officeart/2005/8/layout/radial4"/>
    <dgm:cxn modelId="{255B2A4F-491C-4AEA-9C55-2A8F8871AFCE}" srcId="{C88C8DFF-34D8-495D-B2E5-6F45FA8FEC7D}" destId="{E204AC25-CE18-4631-86E0-264E6D30127D}" srcOrd="0" destOrd="0" parTransId="{41421B22-6888-42B3-B356-D2313BF65C7B}" sibTransId="{699D4AB4-D2EF-455A-BA60-77EB7697F263}"/>
    <dgm:cxn modelId="{24327B75-B8EB-4544-8820-E3147FA83CCB}" type="presOf" srcId="{5B989C5E-572E-4B36-BCB0-042458275169}" destId="{DAC0208A-8BBA-4C1A-B7C6-BAD7482AE557}" srcOrd="0" destOrd="0" presId="urn:microsoft.com/office/officeart/2005/8/layout/radial4"/>
    <dgm:cxn modelId="{1750C055-2356-4AD2-8C33-D9F5B295674F}" type="presOf" srcId="{14C5C2DD-D841-40D1-A7CF-B246122DB754}" destId="{C4BD5046-B47F-41D9-AAD7-77D8DEF81B5B}" srcOrd="0" destOrd="0" presId="urn:microsoft.com/office/officeart/2005/8/layout/radial4"/>
    <dgm:cxn modelId="{B2E7D1BA-011D-496F-A6AD-24480993CB82}" type="presOf" srcId="{C88C8DFF-34D8-495D-B2E5-6F45FA8FEC7D}" destId="{61FA4441-8EC1-4AA4-A28A-EECBDFDEB896}" srcOrd="0" destOrd="0" presId="urn:microsoft.com/office/officeart/2005/8/layout/radial4"/>
    <dgm:cxn modelId="{DA5EECBE-3198-42CC-8545-CA372E3A5991}" type="presOf" srcId="{AEEDB59C-5B8D-479E-801D-123EB6482C05}" destId="{F12DCD2A-3B2A-469D-846D-1DA06FB75505}" srcOrd="0" destOrd="0" presId="urn:microsoft.com/office/officeart/2005/8/layout/radial4"/>
    <dgm:cxn modelId="{7A86D8DF-5DBD-4D64-89EE-0B94102B1E35}" type="presOf" srcId="{AC84EBB5-618D-4B3E-9CA4-C17106CAD46F}" destId="{49CB2FAB-5C3F-4656-AAE2-269EC2F0048E}" srcOrd="0" destOrd="0" presId="urn:microsoft.com/office/officeart/2005/8/layout/radial4"/>
    <dgm:cxn modelId="{AD437DEE-6C13-4EB5-A482-D44E6AACD177}" type="presOf" srcId="{C3C22446-2CF9-4C7E-892F-13BDB2FDB89F}" destId="{805044F6-B545-4A9E-A157-2399A7579FDC}" srcOrd="0" destOrd="0" presId="urn:microsoft.com/office/officeart/2005/8/layout/radial4"/>
    <dgm:cxn modelId="{C58991EE-D366-48C6-92B5-85246BFF8316}" srcId="{E204AC25-CE18-4631-86E0-264E6D30127D}" destId="{C3C22446-2CF9-4C7E-892F-13BDB2FDB89F}" srcOrd="2" destOrd="0" parTransId="{29D4869C-0D8D-41AC-B9E6-73771D297252}" sibTransId="{23C3F374-815F-4537-B005-1E363043B55F}"/>
    <dgm:cxn modelId="{0CCA88F0-346A-4D2B-89BC-7A649D052133}" type="presOf" srcId="{29D4869C-0D8D-41AC-B9E6-73771D297252}" destId="{B5861ACE-7412-44AC-A6A0-0F2A771FA980}" srcOrd="0" destOrd="0" presId="urn:microsoft.com/office/officeart/2005/8/layout/radial4"/>
    <dgm:cxn modelId="{69940199-0FFD-46EF-AFD0-4CF90BB4CE4E}" type="presParOf" srcId="{61FA4441-8EC1-4AA4-A28A-EECBDFDEB896}" destId="{E81317BE-B0BA-4A6E-850E-DE2CB45A06DC}" srcOrd="0" destOrd="0" presId="urn:microsoft.com/office/officeart/2005/8/layout/radial4"/>
    <dgm:cxn modelId="{07E99AB7-25BD-43D3-AC4C-7A9CC03D3976}" type="presParOf" srcId="{61FA4441-8EC1-4AA4-A28A-EECBDFDEB896}" destId="{F12DCD2A-3B2A-469D-846D-1DA06FB75505}" srcOrd="1" destOrd="0" presId="urn:microsoft.com/office/officeart/2005/8/layout/radial4"/>
    <dgm:cxn modelId="{851C3927-8FA6-45CD-A717-BC2ED744C4E3}" type="presParOf" srcId="{61FA4441-8EC1-4AA4-A28A-EECBDFDEB896}" destId="{85ED10F1-6B62-4822-8E71-11C5485CE4D3}" srcOrd="2" destOrd="0" presId="urn:microsoft.com/office/officeart/2005/8/layout/radial4"/>
    <dgm:cxn modelId="{07E10BC4-71AB-4623-9F61-762F3BFDCAFA}" type="presParOf" srcId="{61FA4441-8EC1-4AA4-A28A-EECBDFDEB896}" destId="{49CB2FAB-5C3F-4656-AAE2-269EC2F0048E}" srcOrd="3" destOrd="0" presId="urn:microsoft.com/office/officeart/2005/8/layout/radial4"/>
    <dgm:cxn modelId="{E4625192-A042-4250-9F65-2D74DEA7D26D}" type="presParOf" srcId="{61FA4441-8EC1-4AA4-A28A-EECBDFDEB896}" destId="{DAC0208A-8BBA-4C1A-B7C6-BAD7482AE557}" srcOrd="4" destOrd="0" presId="urn:microsoft.com/office/officeart/2005/8/layout/radial4"/>
    <dgm:cxn modelId="{A70D3B97-E2BA-4D1D-8AF6-7587A5139F44}" type="presParOf" srcId="{61FA4441-8EC1-4AA4-A28A-EECBDFDEB896}" destId="{B5861ACE-7412-44AC-A6A0-0F2A771FA980}" srcOrd="5" destOrd="0" presId="urn:microsoft.com/office/officeart/2005/8/layout/radial4"/>
    <dgm:cxn modelId="{C6F5205B-9DB6-46F5-BE75-934F783B69E7}" type="presParOf" srcId="{61FA4441-8EC1-4AA4-A28A-EECBDFDEB896}" destId="{805044F6-B545-4A9E-A157-2399A7579FDC}" srcOrd="6" destOrd="0" presId="urn:microsoft.com/office/officeart/2005/8/layout/radial4"/>
    <dgm:cxn modelId="{C168C6DE-E09D-4FEF-80CF-761FB37BF1D9}" type="presParOf" srcId="{61FA4441-8EC1-4AA4-A28A-EECBDFDEB896}" destId="{C4BD5046-B47F-41D9-AAD7-77D8DEF81B5B}" srcOrd="7" destOrd="0" presId="urn:microsoft.com/office/officeart/2005/8/layout/radial4"/>
    <dgm:cxn modelId="{DC3D30E4-D726-40B6-A4EF-0422362CD3BA}" type="presParOf" srcId="{61FA4441-8EC1-4AA4-A28A-EECBDFDEB896}" destId="{2B11C689-6066-4662-B47D-011535853FED}" srcOrd="8"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17BE-B0BA-4A6E-850E-DE2CB45A06DC}">
      <dsp:nvSpPr>
        <dsp:cNvPr id="0" name=""/>
        <dsp:cNvSpPr/>
      </dsp:nvSpPr>
      <dsp:spPr>
        <a:xfrm>
          <a:off x="3325807" y="2644269"/>
          <a:ext cx="3254384" cy="1300531"/>
        </a:xfrm>
        <a:prstGeom prst="ellipse">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solidFill>
                <a:prstClr val="white"/>
              </a:solidFill>
              <a:latin typeface="Arial" panose="020B0604020202020204" pitchFamily="34" charset="0"/>
              <a:ea typeface="+mn-ea"/>
              <a:cs typeface="Arial" panose="020B0604020202020204" pitchFamily="34" charset="0"/>
            </a:rPr>
            <a:t>CarGurus</a:t>
          </a:r>
        </a:p>
      </dsp:txBody>
      <dsp:txXfrm>
        <a:off x="3802401" y="2834727"/>
        <a:ext cx="2301196" cy="919615"/>
      </dsp:txXfrm>
    </dsp:sp>
    <dsp:sp modelId="{F12DCD2A-3B2A-469D-846D-1DA06FB75505}">
      <dsp:nvSpPr>
        <dsp:cNvPr id="0" name=""/>
        <dsp:cNvSpPr/>
      </dsp:nvSpPr>
      <dsp:spPr>
        <a:xfrm rot="12185379">
          <a:off x="2025230" y="2252149"/>
          <a:ext cx="1734542" cy="536795"/>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85ED10F1-6B62-4822-8E71-11C5485CE4D3}">
      <dsp:nvSpPr>
        <dsp:cNvPr id="0" name=""/>
        <dsp:cNvSpPr/>
      </dsp:nvSpPr>
      <dsp:spPr>
        <a:xfrm>
          <a:off x="228799" y="1255697"/>
          <a:ext cx="2002438" cy="903292"/>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Dealers</a:t>
          </a:r>
        </a:p>
      </dsp:txBody>
      <dsp:txXfrm>
        <a:off x="255256" y="1282154"/>
        <a:ext cx="1949524" cy="850378"/>
      </dsp:txXfrm>
    </dsp:sp>
    <dsp:sp modelId="{49CB2FAB-5C3F-4656-AAE2-269EC2F0048E}">
      <dsp:nvSpPr>
        <dsp:cNvPr id="0" name=""/>
        <dsp:cNvSpPr/>
      </dsp:nvSpPr>
      <dsp:spPr>
        <a:xfrm rot="14378430">
          <a:off x="3304613" y="1636386"/>
          <a:ext cx="1603271"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DAC0208A-8BBA-4C1A-B7C6-BAD7482AE557}">
      <dsp:nvSpPr>
        <dsp:cNvPr id="0" name=""/>
        <dsp:cNvSpPr/>
      </dsp:nvSpPr>
      <dsp:spPr>
        <a:xfrm>
          <a:off x="2341689" y="86872"/>
          <a:ext cx="2002438" cy="917757"/>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Consumers</a:t>
          </a:r>
        </a:p>
      </dsp:txBody>
      <dsp:txXfrm>
        <a:off x="2368569" y="113752"/>
        <a:ext cx="1948678" cy="863997"/>
      </dsp:txXfrm>
    </dsp:sp>
    <dsp:sp modelId="{B5861ACE-7412-44AC-A6A0-0F2A771FA980}">
      <dsp:nvSpPr>
        <dsp:cNvPr id="0" name=""/>
        <dsp:cNvSpPr/>
      </dsp:nvSpPr>
      <dsp:spPr>
        <a:xfrm rot="17042847">
          <a:off x="4606727" y="1519722"/>
          <a:ext cx="1688276"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805044F6-B545-4A9E-A157-2399A7579FDC}">
      <dsp:nvSpPr>
        <dsp:cNvPr id="0" name=""/>
        <dsp:cNvSpPr/>
      </dsp:nvSpPr>
      <dsp:spPr>
        <a:xfrm>
          <a:off x="5421757" y="99003"/>
          <a:ext cx="2002438" cy="819590"/>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47625" rIns="47625" bIns="47625" numCol="1" spcCol="1270" anchor="ctr" anchorCtr="0">
          <a:noAutofit/>
        </a:bodyPr>
        <a:lstStyle/>
        <a:p>
          <a:pPr marL="0" lvl="0" indent="0" algn="ctr" defTabSz="1111250">
            <a:lnSpc>
              <a:spcPct val="90000"/>
            </a:lnSpc>
            <a:spcBef>
              <a:spcPct val="0"/>
            </a:spcBef>
            <a:spcAft>
              <a:spcPct val="35000"/>
            </a:spcAft>
            <a:buNone/>
          </a:pPr>
          <a:r>
            <a:rPr lang="en-US" sz="2500" kern="1200" dirty="0">
              <a:solidFill>
                <a:schemeClr val="bg1"/>
              </a:solidFill>
              <a:latin typeface="Arial" panose="020B0604020202020204" pitchFamily="34" charset="0"/>
              <a:ea typeface="+mn-ea"/>
              <a:cs typeface="Arial" panose="020B0604020202020204" pitchFamily="34" charset="0"/>
            </a:rPr>
            <a:t>Employees</a:t>
          </a:r>
        </a:p>
      </dsp:txBody>
      <dsp:txXfrm>
        <a:off x="5445762" y="123008"/>
        <a:ext cx="1954428" cy="771580"/>
      </dsp:txXfrm>
    </dsp:sp>
    <dsp:sp modelId="{C4BD5046-B47F-41D9-AAD7-77D8DEF81B5B}">
      <dsp:nvSpPr>
        <dsp:cNvPr id="0" name=""/>
        <dsp:cNvSpPr/>
      </dsp:nvSpPr>
      <dsp:spPr>
        <a:xfrm rot="19102139">
          <a:off x="5936236" y="2100096"/>
          <a:ext cx="1188483"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2B11C689-6066-4662-B47D-011535853FED}">
      <dsp:nvSpPr>
        <dsp:cNvPr id="0" name=""/>
        <dsp:cNvSpPr/>
      </dsp:nvSpPr>
      <dsp:spPr>
        <a:xfrm>
          <a:off x="7161281" y="1170225"/>
          <a:ext cx="2002438" cy="766517"/>
        </a:xfrm>
        <a:prstGeom prst="roundRect">
          <a:avLst>
            <a:gd name="adj" fmla="val 10000"/>
          </a:avLst>
        </a:prstGeom>
        <a:solidFill>
          <a:schemeClr val="bg2"/>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Third Party Administration</a:t>
          </a:r>
        </a:p>
      </dsp:txBody>
      <dsp:txXfrm>
        <a:off x="7183732" y="1192676"/>
        <a:ext cx="1957536" cy="721615"/>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05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46335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5394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01385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0924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0992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92747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20934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5734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8963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7702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07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2473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327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98840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9703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092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2/17/2019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83523731"/>
      </p:ext>
    </p:extLst>
  </p:cSld>
  <p:clrMap bg1="dk1" tx1="lt1" bg2="dk2" tx2="lt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A8B0-B81D-4793-BF9E-8232B8F5B735}"/>
              </a:ext>
            </a:extLst>
          </p:cNvPr>
          <p:cNvSpPr>
            <a:spLocks noGrp="1"/>
          </p:cNvSpPr>
          <p:nvPr>
            <p:ph type="ctrTitle"/>
          </p:nvPr>
        </p:nvSpPr>
        <p:spPr>
          <a:xfrm>
            <a:off x="1920874" y="1122363"/>
            <a:ext cx="8791575" cy="1538287"/>
          </a:xfrm>
        </p:spPr>
        <p:txBody>
          <a:bodyPr>
            <a:normAutofit/>
          </a:bodyPr>
          <a:lstStyle/>
          <a:p>
            <a:pPr algn="ctr"/>
            <a:r>
              <a:rPr lang="en-US" sz="6000" dirty="0">
                <a:latin typeface="Arial" panose="020B0604020202020204" pitchFamily="34" charset="0"/>
                <a:cs typeface="Arial" panose="020B0604020202020204" pitchFamily="34" charset="0"/>
              </a:rPr>
              <a:t>CARGURUS</a:t>
            </a:r>
            <a:r>
              <a:rPr lang="en-US" sz="6000" dirty="0"/>
              <a:t>.COM </a:t>
            </a:r>
          </a:p>
        </p:txBody>
      </p:sp>
      <p:sp>
        <p:nvSpPr>
          <p:cNvPr id="3" name="Subtitle 2">
            <a:extLst>
              <a:ext uri="{FF2B5EF4-FFF2-40B4-BE49-F238E27FC236}">
                <a16:creationId xmlns:a16="http://schemas.microsoft.com/office/drawing/2014/main" id="{C5B74D25-250C-4867-97DF-0BA6D99B1A5D}"/>
              </a:ext>
            </a:extLst>
          </p:cNvPr>
          <p:cNvSpPr>
            <a:spLocks noGrp="1"/>
          </p:cNvSpPr>
          <p:nvPr>
            <p:ph type="subTitle" idx="1"/>
          </p:nvPr>
        </p:nvSpPr>
        <p:spPr/>
        <p:txBody>
          <a:bodyPr>
            <a:normAutofit/>
          </a:bodyPr>
          <a:lstStyle/>
          <a:p>
            <a:pPr algn="ctr"/>
            <a:r>
              <a:rPr lang="en-US" sz="4400" dirty="0">
                <a:latin typeface="Arial" panose="020B0604020202020204" pitchFamily="34" charset="0"/>
                <a:cs typeface="Arial" panose="020B0604020202020204" pitchFamily="34" charset="0"/>
              </a:rPr>
              <a:t>Selenium automation </a:t>
            </a:r>
            <a:r>
              <a:rPr lang="en-US" sz="4400" dirty="0" err="1">
                <a:latin typeface="Arial" panose="020B0604020202020204" pitchFamily="34" charset="0"/>
                <a:cs typeface="Arial" panose="020B0604020202020204" pitchFamily="34" charset="0"/>
              </a:rPr>
              <a:t>TESTing</a:t>
            </a:r>
            <a:r>
              <a:rPr lang="en-US" sz="4400" dirty="0">
                <a:latin typeface="Arial" panose="020B0604020202020204" pitchFamily="34" charset="0"/>
                <a:cs typeface="Arial" panose="020B0604020202020204" pitchFamily="34" charset="0"/>
              </a:rPr>
              <a:t> PRESENTATION</a:t>
            </a:r>
          </a:p>
        </p:txBody>
      </p:sp>
    </p:spTree>
    <p:extLst>
      <p:ext uri="{BB962C8B-B14F-4D97-AF65-F5344CB8AC3E}">
        <p14:creationId xmlns:p14="http://schemas.microsoft.com/office/powerpoint/2010/main" val="8545770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EAE8-8449-44E9-8736-6204FD1B45C1}"/>
              </a:ext>
            </a:extLst>
          </p:cNvPr>
          <p:cNvSpPr>
            <a:spLocks noGrp="1"/>
          </p:cNvSpPr>
          <p:nvPr>
            <p:ph type="title"/>
          </p:nvPr>
        </p:nvSpPr>
        <p:spPr/>
        <p:txBody>
          <a:bodyPr/>
          <a:lstStyle/>
          <a:p>
            <a:r>
              <a:rPr lang="en-US" dirty="0">
                <a:solidFill>
                  <a:schemeClr val="tx2"/>
                </a:solidFill>
                <a:latin typeface="Arial" panose="020B0604020202020204" pitchFamily="34" charset="0"/>
                <a:cs typeface="Arial" panose="020B0604020202020204" pitchFamily="34" charset="0"/>
              </a:rPr>
              <a:t>TEST PLAN</a:t>
            </a:r>
            <a:endParaRPr lang="en-US" dirty="0"/>
          </a:p>
        </p:txBody>
      </p:sp>
      <p:sp>
        <p:nvSpPr>
          <p:cNvPr id="3" name="Content Placeholder 2">
            <a:extLst>
              <a:ext uri="{FF2B5EF4-FFF2-40B4-BE49-F238E27FC236}">
                <a16:creationId xmlns:a16="http://schemas.microsoft.com/office/drawing/2014/main" id="{6C73A825-4E5D-4E84-97C7-D1D9CD34CF4A}"/>
              </a:ext>
            </a:extLst>
          </p:cNvPr>
          <p:cNvSpPr>
            <a:spLocks noGrp="1"/>
          </p:cNvSpPr>
          <p:nvPr>
            <p:ph idx="1"/>
          </p:nvPr>
        </p:nvSpPr>
        <p:spPr/>
        <p:txBody>
          <a:bodyPr>
            <a:normAutofit fontScale="92500" lnSpcReduction="10000"/>
          </a:bodyPr>
          <a:lstStyle/>
          <a:p>
            <a:r>
              <a:rPr lang="en-US" cap="all" dirty="0">
                <a:effectLst/>
                <a:latin typeface="Arial" panose="020B0604020202020204" pitchFamily="34" charset="0"/>
                <a:cs typeface="Arial" panose="020B0604020202020204" pitchFamily="34" charset="0"/>
              </a:rPr>
              <a:t>Introduction</a:t>
            </a:r>
          </a:p>
          <a:p>
            <a:r>
              <a:rPr lang="en-US" cap="all" dirty="0">
                <a:effectLst/>
                <a:latin typeface="Arial" panose="020B0604020202020204" pitchFamily="34" charset="0"/>
                <a:cs typeface="Arial" panose="020B0604020202020204" pitchFamily="34" charset="0"/>
              </a:rPr>
              <a:t>Features To Be Tested</a:t>
            </a:r>
          </a:p>
          <a:p>
            <a:r>
              <a:rPr lang="en-US" cap="all" dirty="0">
                <a:effectLst/>
                <a:latin typeface="Arial" panose="020B0604020202020204" pitchFamily="34" charset="0"/>
                <a:cs typeface="Arial" panose="020B0604020202020204" pitchFamily="34" charset="0"/>
              </a:rPr>
              <a:t>Features Not To Be Tested</a:t>
            </a:r>
          </a:p>
          <a:p>
            <a:r>
              <a:rPr lang="en-US" cap="all" dirty="0">
                <a:effectLst/>
                <a:latin typeface="Arial" panose="020B0604020202020204" pitchFamily="34" charset="0"/>
                <a:cs typeface="Arial" panose="020B0604020202020204" pitchFamily="34" charset="0"/>
              </a:rPr>
              <a:t>ENTRY AND EXIT CRITERIA</a:t>
            </a:r>
          </a:p>
          <a:p>
            <a:r>
              <a:rPr lang="en-US" cap="all" dirty="0">
                <a:effectLst/>
                <a:latin typeface="Arial" panose="020B0604020202020204" pitchFamily="34" charset="0"/>
                <a:cs typeface="Arial" panose="020B0604020202020204" pitchFamily="34" charset="0"/>
              </a:rPr>
              <a:t>TEST APPROACH</a:t>
            </a:r>
          </a:p>
          <a:p>
            <a:r>
              <a:rPr lang="en-US" cap="all" dirty="0">
                <a:effectLst/>
                <a:latin typeface="Arial" panose="020B0604020202020204" pitchFamily="34" charset="0"/>
                <a:cs typeface="Arial" panose="020B0604020202020204" pitchFamily="34" charset="0"/>
              </a:rPr>
              <a:t>Pass / Fail Criteria</a:t>
            </a:r>
          </a:p>
          <a:p>
            <a:r>
              <a:rPr lang="en-US" cap="all" dirty="0">
                <a:effectLst/>
                <a:latin typeface="Arial" panose="020B0604020202020204" pitchFamily="34" charset="0"/>
                <a:cs typeface="Arial" panose="020B0604020202020204" pitchFamily="34" charset="0"/>
              </a:rPr>
              <a:t>Testing Process</a:t>
            </a:r>
          </a:p>
          <a:p>
            <a:r>
              <a:rPr lang="en-US" dirty="0">
                <a:effectLst/>
                <a:latin typeface="Arial" panose="020B0604020202020204" pitchFamily="34" charset="0"/>
                <a:cs typeface="Arial" panose="020B0604020202020204" pitchFamily="34" charset="0"/>
              </a:rPr>
              <a:t>RISK AND ASSUMTIONS</a:t>
            </a:r>
          </a:p>
          <a:p>
            <a:endParaRPr lang="en-US" dirty="0"/>
          </a:p>
        </p:txBody>
      </p:sp>
    </p:spTree>
    <p:extLst>
      <p:ext uri="{BB962C8B-B14F-4D97-AF65-F5344CB8AC3E}">
        <p14:creationId xmlns:p14="http://schemas.microsoft.com/office/powerpoint/2010/main" val="2465065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93347-1C3C-4592-A6AF-AF86C1080910}"/>
              </a:ext>
            </a:extLst>
          </p:cNvPr>
          <p:cNvSpPr>
            <a:spLocks noGrp="1"/>
          </p:cNvSpPr>
          <p:nvPr>
            <p:ph type="title"/>
          </p:nvPr>
        </p:nvSpPr>
        <p:spPr/>
        <p:txBody>
          <a:bodyPr/>
          <a:lstStyle/>
          <a:p>
            <a:r>
              <a:rPr lang="en-US" dirty="0">
                <a:effectLst/>
                <a:latin typeface="Arial" panose="020B0604020202020204" pitchFamily="34" charset="0"/>
                <a:cs typeface="Arial" panose="020B0604020202020204" pitchFamily="34" charset="0"/>
              </a:rPr>
              <a:t>Introduction</a:t>
            </a:r>
            <a:endParaRPr lang="en-US" dirty="0"/>
          </a:p>
        </p:txBody>
      </p:sp>
      <p:sp>
        <p:nvSpPr>
          <p:cNvPr id="3" name="Content Placeholder 2">
            <a:extLst>
              <a:ext uri="{FF2B5EF4-FFF2-40B4-BE49-F238E27FC236}">
                <a16:creationId xmlns:a16="http://schemas.microsoft.com/office/drawing/2014/main" id="{BCCE06A2-F085-49A7-9418-C723650B4466}"/>
              </a:ext>
            </a:extLst>
          </p:cNvPr>
          <p:cNvSpPr>
            <a:spLocks noGrp="1"/>
          </p:cNvSpPr>
          <p:nvPr>
            <p:ph idx="1"/>
          </p:nvPr>
        </p:nvSpPr>
        <p:spPr/>
        <p:txBody>
          <a:bodyPr/>
          <a:lstStyle/>
          <a:p>
            <a:r>
              <a:rPr lang="en-US" dirty="0">
                <a:effectLst/>
              </a:rPr>
              <a:t>Software testing is a critical element of software quality assurance and represents the ultimate review of specification, design, and coding. Test Automation is the best way to increase the effectiveness, efficiency and coverage of our software testing.</a:t>
            </a:r>
          </a:p>
          <a:p>
            <a:r>
              <a:rPr lang="en-US" b="1" dirty="0">
                <a:effectLst/>
              </a:rPr>
              <a:t>	</a:t>
            </a:r>
            <a:r>
              <a:rPr lang="en-US" dirty="0">
                <a:effectLst/>
              </a:rPr>
              <a:t>Test objectives are to</a:t>
            </a:r>
            <a:r>
              <a:rPr lang="en-US" b="1" dirty="0">
                <a:effectLst/>
              </a:rPr>
              <a:t> </a:t>
            </a:r>
            <a:r>
              <a:rPr lang="en-US" dirty="0">
                <a:effectLst/>
              </a:rPr>
              <a:t>provide adequate coverage metrics and requirements validation to verify that the functionality of CARGURUS works as expected.</a:t>
            </a:r>
          </a:p>
          <a:p>
            <a:r>
              <a:rPr lang="en-US" dirty="0">
                <a:effectLst/>
              </a:rPr>
              <a:t>SCOPE OF THE PROJECT:</a:t>
            </a:r>
          </a:p>
          <a:p>
            <a:r>
              <a:rPr lang="en-US" dirty="0">
                <a:effectLst/>
              </a:rPr>
              <a:t>CARGURUS will be tested for its functionality to ensure proper application navigation, data entry, processing, and retrieval.</a:t>
            </a:r>
          </a:p>
          <a:p>
            <a:endParaRPr lang="en-US" dirty="0">
              <a:effectLst/>
            </a:endParaRPr>
          </a:p>
          <a:p>
            <a:endParaRPr lang="en-US" dirty="0"/>
          </a:p>
        </p:txBody>
      </p:sp>
    </p:spTree>
    <p:extLst>
      <p:ext uri="{BB962C8B-B14F-4D97-AF65-F5344CB8AC3E}">
        <p14:creationId xmlns:p14="http://schemas.microsoft.com/office/powerpoint/2010/main" val="3890880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80F8A-0C9D-4272-88C1-453234722ABD}"/>
              </a:ext>
            </a:extLst>
          </p:cNvPr>
          <p:cNvSpPr>
            <a:spLocks noGrp="1"/>
          </p:cNvSpPr>
          <p:nvPr>
            <p:ph type="title"/>
          </p:nvPr>
        </p:nvSpPr>
        <p:spPr/>
        <p:txBody>
          <a:bodyPr/>
          <a:lstStyle/>
          <a:p>
            <a:r>
              <a:rPr lang="en-US" u="sng" dirty="0">
                <a:effectLst/>
              </a:rPr>
              <a:t>Features To Be Tested</a:t>
            </a:r>
            <a:endParaRPr lang="en-US" dirty="0"/>
          </a:p>
        </p:txBody>
      </p:sp>
      <p:pic>
        <p:nvPicPr>
          <p:cNvPr id="5" name="Content Placeholder 4">
            <a:extLst>
              <a:ext uri="{FF2B5EF4-FFF2-40B4-BE49-F238E27FC236}">
                <a16:creationId xmlns:a16="http://schemas.microsoft.com/office/drawing/2014/main" id="{11AEC2AC-6D2E-4554-B33A-2E13DBF3BAC6}"/>
              </a:ext>
            </a:extLst>
          </p:cNvPr>
          <p:cNvPicPr>
            <a:picLocks noGrp="1" noChangeAspect="1"/>
          </p:cNvPicPr>
          <p:nvPr>
            <p:ph idx="1"/>
          </p:nvPr>
        </p:nvPicPr>
        <p:blipFill>
          <a:blip r:embed="rId2"/>
          <a:stretch>
            <a:fillRect/>
          </a:stretch>
        </p:blipFill>
        <p:spPr>
          <a:xfrm>
            <a:off x="1304144" y="1666328"/>
            <a:ext cx="9586210" cy="4559762"/>
          </a:xfrm>
        </p:spPr>
      </p:pic>
    </p:spTree>
    <p:extLst>
      <p:ext uri="{BB962C8B-B14F-4D97-AF65-F5344CB8AC3E}">
        <p14:creationId xmlns:p14="http://schemas.microsoft.com/office/powerpoint/2010/main" val="3230938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E23A1-ED89-4FBE-900E-A8909B5BB08D}"/>
              </a:ext>
            </a:extLst>
          </p:cNvPr>
          <p:cNvSpPr>
            <a:spLocks noGrp="1"/>
          </p:cNvSpPr>
          <p:nvPr>
            <p:ph type="title"/>
          </p:nvPr>
        </p:nvSpPr>
        <p:spPr/>
        <p:txBody>
          <a:bodyPr/>
          <a:lstStyle/>
          <a:p>
            <a:r>
              <a:rPr lang="en-US" u="sng" dirty="0">
                <a:effectLst/>
              </a:rPr>
              <a:t>Features Not To Be Tested</a:t>
            </a:r>
            <a:br>
              <a:rPr lang="en-US" dirty="0">
                <a:effectLst/>
              </a:rPr>
            </a:br>
            <a:endParaRPr lang="en-US" dirty="0"/>
          </a:p>
        </p:txBody>
      </p:sp>
      <p:pic>
        <p:nvPicPr>
          <p:cNvPr id="5" name="Content Placeholder 4">
            <a:extLst>
              <a:ext uri="{FF2B5EF4-FFF2-40B4-BE49-F238E27FC236}">
                <a16:creationId xmlns:a16="http://schemas.microsoft.com/office/drawing/2014/main" id="{6038523D-0722-49FC-9073-F02C3C5DE637}"/>
              </a:ext>
            </a:extLst>
          </p:cNvPr>
          <p:cNvPicPr>
            <a:picLocks noGrp="1" noChangeAspect="1"/>
          </p:cNvPicPr>
          <p:nvPr>
            <p:ph idx="1"/>
          </p:nvPr>
        </p:nvPicPr>
        <p:blipFill>
          <a:blip r:embed="rId2"/>
          <a:stretch>
            <a:fillRect/>
          </a:stretch>
        </p:blipFill>
        <p:spPr>
          <a:xfrm>
            <a:off x="1080739" y="2608289"/>
            <a:ext cx="7977557" cy="2125642"/>
          </a:xfrm>
        </p:spPr>
      </p:pic>
    </p:spTree>
    <p:extLst>
      <p:ext uri="{BB962C8B-B14F-4D97-AF65-F5344CB8AC3E}">
        <p14:creationId xmlns:p14="http://schemas.microsoft.com/office/powerpoint/2010/main" val="759144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039BB-6604-4CC6-BECC-ADA5736F94C6}"/>
              </a:ext>
            </a:extLst>
          </p:cNvPr>
          <p:cNvSpPr>
            <a:spLocks noGrp="1"/>
          </p:cNvSpPr>
          <p:nvPr>
            <p:ph type="title"/>
          </p:nvPr>
        </p:nvSpPr>
        <p:spPr/>
        <p:txBody>
          <a:bodyPr/>
          <a:lstStyle/>
          <a:p>
            <a:r>
              <a:rPr lang="en-US" dirty="0">
                <a:effectLst/>
              </a:rPr>
              <a:t>Entry and Exit criteria:</a:t>
            </a:r>
            <a:br>
              <a:rPr lang="en-US" dirty="0">
                <a:effectLst/>
              </a:rPr>
            </a:br>
            <a:endParaRPr lang="en-US" dirty="0"/>
          </a:p>
        </p:txBody>
      </p:sp>
      <p:sp>
        <p:nvSpPr>
          <p:cNvPr id="3" name="Content Placeholder 2">
            <a:extLst>
              <a:ext uri="{FF2B5EF4-FFF2-40B4-BE49-F238E27FC236}">
                <a16:creationId xmlns:a16="http://schemas.microsoft.com/office/drawing/2014/main" id="{4BB0CF77-6388-4677-9E5B-8986835BBE4E}"/>
              </a:ext>
            </a:extLst>
          </p:cNvPr>
          <p:cNvSpPr>
            <a:spLocks noGrp="1"/>
          </p:cNvSpPr>
          <p:nvPr>
            <p:ph sz="half" idx="1"/>
          </p:nvPr>
        </p:nvSpPr>
        <p:spPr/>
        <p:txBody>
          <a:bodyPr>
            <a:normAutofit fontScale="85000" lnSpcReduction="10000"/>
          </a:bodyPr>
          <a:lstStyle/>
          <a:p>
            <a:r>
              <a:rPr lang="en-US" dirty="0">
                <a:effectLst/>
              </a:rPr>
              <a:t>Entry criteria:</a:t>
            </a:r>
          </a:p>
          <a:p>
            <a:r>
              <a:rPr lang="en-US" dirty="0">
                <a:effectLst/>
              </a:rPr>
              <a:t>Complete or partially testable code is available.</a:t>
            </a:r>
          </a:p>
          <a:p>
            <a:r>
              <a:rPr lang="en-US" dirty="0">
                <a:effectLst/>
              </a:rPr>
              <a:t>SUT is defined and approved.</a:t>
            </a:r>
          </a:p>
          <a:p>
            <a:r>
              <a:rPr lang="en-US" dirty="0">
                <a:effectLst/>
              </a:rPr>
              <a:t>Availability of sufficient and desired test data.</a:t>
            </a:r>
          </a:p>
          <a:p>
            <a:r>
              <a:rPr lang="en-US" dirty="0">
                <a:effectLst/>
              </a:rPr>
              <a:t>Test environment has been set-up and all other necessary resources such as tools and devices are available.</a:t>
            </a:r>
          </a:p>
          <a:p>
            <a:r>
              <a:rPr lang="en-US" dirty="0">
                <a:effectLst/>
              </a:rPr>
              <a:t>Test Plan, Test Cases and Test Data are developed and written. </a:t>
            </a:r>
          </a:p>
          <a:p>
            <a:endParaRPr lang="en-US" dirty="0">
              <a:effectLst/>
            </a:endParaRPr>
          </a:p>
        </p:txBody>
      </p:sp>
      <p:sp>
        <p:nvSpPr>
          <p:cNvPr id="4" name="Content Placeholder 3">
            <a:extLst>
              <a:ext uri="{FF2B5EF4-FFF2-40B4-BE49-F238E27FC236}">
                <a16:creationId xmlns:a16="http://schemas.microsoft.com/office/drawing/2014/main" id="{BA496228-5450-4ADD-97A9-50C30D0462DE}"/>
              </a:ext>
            </a:extLst>
          </p:cNvPr>
          <p:cNvSpPr>
            <a:spLocks noGrp="1"/>
          </p:cNvSpPr>
          <p:nvPr>
            <p:ph sz="half" idx="2"/>
          </p:nvPr>
        </p:nvSpPr>
        <p:spPr/>
        <p:txBody>
          <a:bodyPr>
            <a:normAutofit fontScale="85000" lnSpcReduction="10000"/>
          </a:bodyPr>
          <a:lstStyle/>
          <a:p>
            <a:r>
              <a:rPr lang="en-US" dirty="0">
                <a:effectLst/>
              </a:rPr>
              <a:t>Exit criteria:</a:t>
            </a:r>
          </a:p>
          <a:p>
            <a:r>
              <a:rPr lang="en-US" dirty="0">
                <a:effectLst/>
              </a:rPr>
              <a:t>Deadline is met.</a:t>
            </a:r>
          </a:p>
          <a:p>
            <a:r>
              <a:rPr lang="en-US" dirty="0">
                <a:effectLst/>
              </a:rPr>
              <a:t>Execution of all test cases.</a:t>
            </a:r>
          </a:p>
          <a:p>
            <a:r>
              <a:rPr lang="en-US" dirty="0">
                <a:effectLst/>
              </a:rPr>
              <a:t>Achieving complete Functional Coverage.</a:t>
            </a:r>
          </a:p>
          <a:p>
            <a:r>
              <a:rPr lang="en-US" dirty="0">
                <a:effectLst/>
              </a:rPr>
              <a:t>No high priority or severity or critical bug has been left out.</a:t>
            </a:r>
          </a:p>
          <a:p>
            <a:r>
              <a:rPr lang="en-US" dirty="0">
                <a:effectLst/>
              </a:rPr>
              <a:t>System’s compatibility with supported hardware and software is checked.</a:t>
            </a:r>
          </a:p>
          <a:p>
            <a:endParaRPr lang="en-US" dirty="0"/>
          </a:p>
        </p:txBody>
      </p:sp>
    </p:spTree>
    <p:extLst>
      <p:ext uri="{BB962C8B-B14F-4D97-AF65-F5344CB8AC3E}">
        <p14:creationId xmlns:p14="http://schemas.microsoft.com/office/powerpoint/2010/main" val="2388057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D8FB7-7177-47AA-B73C-BF1A9ED71D94}"/>
              </a:ext>
            </a:extLst>
          </p:cNvPr>
          <p:cNvSpPr>
            <a:spLocks noGrp="1"/>
          </p:cNvSpPr>
          <p:nvPr>
            <p:ph type="title"/>
          </p:nvPr>
        </p:nvSpPr>
        <p:spPr>
          <a:xfrm>
            <a:off x="1580858" y="189877"/>
            <a:ext cx="6393910" cy="612098"/>
          </a:xfrm>
        </p:spPr>
        <p:txBody>
          <a:bodyPr/>
          <a:lstStyle/>
          <a:p>
            <a:r>
              <a:rPr lang="en-US" u="sng" dirty="0">
                <a:effectLst/>
              </a:rPr>
              <a:t>TEST Approach</a:t>
            </a:r>
            <a:endParaRPr lang="en-US" dirty="0"/>
          </a:p>
        </p:txBody>
      </p:sp>
      <p:sp>
        <p:nvSpPr>
          <p:cNvPr id="3" name="Text Placeholder 2">
            <a:extLst>
              <a:ext uri="{FF2B5EF4-FFF2-40B4-BE49-F238E27FC236}">
                <a16:creationId xmlns:a16="http://schemas.microsoft.com/office/drawing/2014/main" id="{24A1C2CD-2240-4F44-9CA8-18427355EFDF}"/>
              </a:ext>
            </a:extLst>
          </p:cNvPr>
          <p:cNvSpPr>
            <a:spLocks noGrp="1"/>
          </p:cNvSpPr>
          <p:nvPr>
            <p:ph type="body" idx="1"/>
          </p:nvPr>
        </p:nvSpPr>
        <p:spPr>
          <a:xfrm>
            <a:off x="737070" y="1169233"/>
            <a:ext cx="4865554" cy="1857448"/>
          </a:xfrm>
        </p:spPr>
        <p:txBody>
          <a:bodyPr>
            <a:normAutofit fontScale="62500" lnSpcReduction="20000"/>
          </a:bodyPr>
          <a:lstStyle/>
          <a:p>
            <a:r>
              <a:rPr lang="en-US" dirty="0"/>
              <a:t>TEST TECHNIQUES:</a:t>
            </a:r>
          </a:p>
          <a:p>
            <a:r>
              <a:rPr lang="en-US" dirty="0"/>
              <a:t>BLACK BOX (EP, BVA,USE CASE)</a:t>
            </a:r>
          </a:p>
          <a:p>
            <a:r>
              <a:rPr lang="en-US" dirty="0"/>
              <a:t>EXPERIECE BASED(ERROR GUESSING, EXPLORATORY TESTIG</a:t>
            </a:r>
            <a:br>
              <a:rPr lang="en-US" dirty="0"/>
            </a:br>
            <a:r>
              <a:rPr lang="en-US" dirty="0"/>
              <a:t>)</a:t>
            </a:r>
          </a:p>
          <a:p>
            <a:r>
              <a:rPr lang="en-US" dirty="0"/>
              <a:t>WHITE BOX (STATEMENT TESTING AND DECISION TESTING)</a:t>
            </a:r>
          </a:p>
        </p:txBody>
      </p:sp>
      <p:sp>
        <p:nvSpPr>
          <p:cNvPr id="4" name="Content Placeholder 3">
            <a:extLst>
              <a:ext uri="{FF2B5EF4-FFF2-40B4-BE49-F238E27FC236}">
                <a16:creationId xmlns:a16="http://schemas.microsoft.com/office/drawing/2014/main" id="{83D362E6-6222-4443-A6D3-A977C05A2ECE}"/>
              </a:ext>
            </a:extLst>
          </p:cNvPr>
          <p:cNvSpPr>
            <a:spLocks noGrp="1"/>
          </p:cNvSpPr>
          <p:nvPr>
            <p:ph sz="half" idx="2"/>
          </p:nvPr>
        </p:nvSpPr>
        <p:spPr>
          <a:xfrm>
            <a:off x="913795" y="3945768"/>
            <a:ext cx="5095357" cy="1845431"/>
          </a:xfrm>
        </p:spPr>
        <p:txBody>
          <a:bodyPr/>
          <a:lstStyle/>
          <a:p>
            <a:pPr marL="0" indent="0">
              <a:buNone/>
            </a:pPr>
            <a:r>
              <a:rPr lang="en-US" dirty="0"/>
              <a:t>TEST STRATEGY:</a:t>
            </a:r>
          </a:p>
          <a:p>
            <a:pPr marL="0" indent="0">
              <a:buNone/>
            </a:pPr>
            <a:r>
              <a:rPr lang="en-US" dirty="0"/>
              <a:t>ANALYTICAL</a:t>
            </a:r>
          </a:p>
          <a:p>
            <a:pPr marL="0" indent="0">
              <a:buNone/>
            </a:pPr>
            <a:endParaRPr lang="en-US" dirty="0"/>
          </a:p>
        </p:txBody>
      </p:sp>
      <p:sp>
        <p:nvSpPr>
          <p:cNvPr id="5" name="Text Placeholder 4">
            <a:extLst>
              <a:ext uri="{FF2B5EF4-FFF2-40B4-BE49-F238E27FC236}">
                <a16:creationId xmlns:a16="http://schemas.microsoft.com/office/drawing/2014/main" id="{94D0A642-6880-433A-857D-55497B3E8735}"/>
              </a:ext>
            </a:extLst>
          </p:cNvPr>
          <p:cNvSpPr>
            <a:spLocks noGrp="1"/>
          </p:cNvSpPr>
          <p:nvPr>
            <p:ph type="body" sz="quarter" idx="3"/>
          </p:nvPr>
        </p:nvSpPr>
        <p:spPr>
          <a:xfrm>
            <a:off x="6656836" y="801975"/>
            <a:ext cx="4865554" cy="1742999"/>
          </a:xfrm>
        </p:spPr>
        <p:txBody>
          <a:bodyPr>
            <a:normAutofit fontScale="62500" lnSpcReduction="20000"/>
          </a:bodyPr>
          <a:lstStyle/>
          <a:p>
            <a:r>
              <a:rPr lang="en-US" dirty="0"/>
              <a:t>TEST LEVEL:</a:t>
            </a:r>
          </a:p>
          <a:p>
            <a:r>
              <a:rPr lang="en-US" dirty="0"/>
              <a:t>SYSTEM TESTING</a:t>
            </a:r>
          </a:p>
          <a:p>
            <a:endParaRPr lang="en-US" dirty="0"/>
          </a:p>
        </p:txBody>
      </p:sp>
      <p:sp>
        <p:nvSpPr>
          <p:cNvPr id="6" name="Content Placeholder 5">
            <a:extLst>
              <a:ext uri="{FF2B5EF4-FFF2-40B4-BE49-F238E27FC236}">
                <a16:creationId xmlns:a16="http://schemas.microsoft.com/office/drawing/2014/main" id="{35790B4C-EA37-4C9A-AFB8-331F85CFEEB9}"/>
              </a:ext>
            </a:extLst>
          </p:cNvPr>
          <p:cNvSpPr>
            <a:spLocks noGrp="1"/>
          </p:cNvSpPr>
          <p:nvPr>
            <p:ph sz="quarter" idx="4"/>
          </p:nvPr>
        </p:nvSpPr>
        <p:spPr>
          <a:xfrm>
            <a:off x="6172200" y="3117954"/>
            <a:ext cx="5095357" cy="1941226"/>
          </a:xfrm>
        </p:spPr>
        <p:txBody>
          <a:bodyPr/>
          <a:lstStyle/>
          <a:p>
            <a:r>
              <a:rPr lang="en-US" dirty="0"/>
              <a:t>TEST TYPES:</a:t>
            </a:r>
          </a:p>
          <a:p>
            <a:r>
              <a:rPr lang="en-US" dirty="0"/>
              <a:t>FUNCTIONAL</a:t>
            </a:r>
          </a:p>
          <a:p>
            <a:r>
              <a:rPr lang="en-US" dirty="0"/>
              <a:t>WHITE BOX</a:t>
            </a:r>
          </a:p>
        </p:txBody>
      </p:sp>
    </p:spTree>
    <p:extLst>
      <p:ext uri="{BB962C8B-B14F-4D97-AF65-F5344CB8AC3E}">
        <p14:creationId xmlns:p14="http://schemas.microsoft.com/office/powerpoint/2010/main" val="2543114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6FC270-6B0F-4D9E-966D-1D3BB914FA6B}"/>
              </a:ext>
            </a:extLst>
          </p:cNvPr>
          <p:cNvSpPr>
            <a:spLocks noGrp="1"/>
          </p:cNvSpPr>
          <p:nvPr>
            <p:ph type="title"/>
          </p:nvPr>
        </p:nvSpPr>
        <p:spPr>
          <a:xfrm>
            <a:off x="913795" y="367260"/>
            <a:ext cx="10353761" cy="914399"/>
          </a:xfrm>
        </p:spPr>
        <p:txBody>
          <a:bodyPr>
            <a:normAutofit fontScale="90000"/>
          </a:bodyPr>
          <a:lstStyle/>
          <a:p>
            <a:r>
              <a:rPr lang="it-IT" u="sng" dirty="0">
                <a:effectLst/>
              </a:rPr>
              <a:t>Pass / Fail Criteria</a:t>
            </a:r>
            <a:br>
              <a:rPr lang="en-US" dirty="0">
                <a:effectLst/>
              </a:rPr>
            </a:br>
            <a:endParaRPr lang="en-US" dirty="0"/>
          </a:p>
        </p:txBody>
      </p:sp>
      <p:sp>
        <p:nvSpPr>
          <p:cNvPr id="8" name="Content Placeholder 7">
            <a:extLst>
              <a:ext uri="{FF2B5EF4-FFF2-40B4-BE49-F238E27FC236}">
                <a16:creationId xmlns:a16="http://schemas.microsoft.com/office/drawing/2014/main" id="{3E05FE88-243F-4C6A-8700-36173B3B8A7E}"/>
              </a:ext>
            </a:extLst>
          </p:cNvPr>
          <p:cNvSpPr>
            <a:spLocks noGrp="1"/>
          </p:cNvSpPr>
          <p:nvPr>
            <p:ph idx="1"/>
          </p:nvPr>
        </p:nvSpPr>
        <p:spPr>
          <a:xfrm>
            <a:off x="913795" y="1379095"/>
            <a:ext cx="10353762" cy="4412105"/>
          </a:xfrm>
        </p:spPr>
        <p:txBody>
          <a:bodyPr>
            <a:normAutofit/>
          </a:bodyPr>
          <a:lstStyle/>
          <a:p>
            <a:pPr marL="0" indent="0">
              <a:buNone/>
            </a:pPr>
            <a:r>
              <a:rPr lang="en-US" dirty="0">
                <a:effectLst/>
              </a:rPr>
              <a:t>PASS CRITERIA: </a:t>
            </a:r>
          </a:p>
          <a:p>
            <a:pPr marL="0" indent="0">
              <a:buNone/>
            </a:pPr>
            <a:r>
              <a:rPr lang="en-US" dirty="0">
                <a:effectLst/>
              </a:rPr>
              <a:t>Testing is considered successfully completed only when:</a:t>
            </a:r>
          </a:p>
          <a:p>
            <a:r>
              <a:rPr lang="en-US" dirty="0">
                <a:effectLst/>
              </a:rPr>
              <a:t>All the major functionality of the application is confirmed to be working as intended</a:t>
            </a:r>
          </a:p>
          <a:p>
            <a:r>
              <a:rPr lang="en-US" dirty="0">
                <a:effectLst/>
              </a:rPr>
              <a:t>The test coverage should be 100%</a:t>
            </a:r>
          </a:p>
          <a:p>
            <a:r>
              <a:rPr lang="en-US" dirty="0">
                <a:effectLst/>
              </a:rPr>
              <a:t>The pass percentage of test cases should be more than 95%</a:t>
            </a:r>
          </a:p>
          <a:p>
            <a:r>
              <a:rPr lang="en-US" dirty="0">
                <a:effectLst/>
              </a:rPr>
              <a:t>There should not be any critical bugs</a:t>
            </a:r>
          </a:p>
          <a:p>
            <a:pPr marL="0" indent="0">
              <a:buNone/>
            </a:pPr>
            <a:r>
              <a:rPr lang="en-US" dirty="0">
                <a:effectLst/>
              </a:rPr>
              <a:t>FAIL CRITERIA:</a:t>
            </a:r>
          </a:p>
          <a:p>
            <a:pPr marL="0" indent="0">
              <a:buNone/>
            </a:pPr>
            <a:r>
              <a:rPr lang="en-US" dirty="0">
                <a:effectLst/>
              </a:rPr>
              <a:t>Testing fails if </a:t>
            </a:r>
            <a:r>
              <a:rPr lang="en-US" u="sng" dirty="0">
                <a:effectLst/>
              </a:rPr>
              <a:t>any</a:t>
            </a:r>
            <a:r>
              <a:rPr lang="en-US" dirty="0">
                <a:effectLst/>
              </a:rPr>
              <a:t> of the pass criteria is not met</a:t>
            </a:r>
          </a:p>
          <a:p>
            <a:pPr marL="0" indent="0">
              <a:buNone/>
            </a:pPr>
            <a:endParaRPr lang="en-US" dirty="0"/>
          </a:p>
        </p:txBody>
      </p:sp>
    </p:spTree>
    <p:extLst>
      <p:ext uri="{BB962C8B-B14F-4D97-AF65-F5344CB8AC3E}">
        <p14:creationId xmlns:p14="http://schemas.microsoft.com/office/powerpoint/2010/main" val="4150744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0DCD4-EA38-4138-BAAF-3F5A95747397}"/>
              </a:ext>
            </a:extLst>
          </p:cNvPr>
          <p:cNvSpPr>
            <a:spLocks noGrp="1"/>
          </p:cNvSpPr>
          <p:nvPr>
            <p:ph type="title"/>
          </p:nvPr>
        </p:nvSpPr>
        <p:spPr>
          <a:xfrm>
            <a:off x="179277" y="189875"/>
            <a:ext cx="3935523" cy="1326321"/>
          </a:xfrm>
        </p:spPr>
        <p:txBody>
          <a:bodyPr>
            <a:noAutofit/>
          </a:bodyPr>
          <a:lstStyle/>
          <a:p>
            <a:r>
              <a:rPr lang="en-US" sz="5400" dirty="0">
                <a:effectLst/>
              </a:rPr>
              <a:t>RISKS</a:t>
            </a:r>
            <a:endParaRPr lang="en-US" sz="5400" dirty="0"/>
          </a:p>
        </p:txBody>
      </p:sp>
      <p:pic>
        <p:nvPicPr>
          <p:cNvPr id="5" name="Content Placeholder 4">
            <a:extLst>
              <a:ext uri="{FF2B5EF4-FFF2-40B4-BE49-F238E27FC236}">
                <a16:creationId xmlns:a16="http://schemas.microsoft.com/office/drawing/2014/main" id="{3ED9F407-264D-4FB2-BF75-4C3E27E38A81}"/>
              </a:ext>
            </a:extLst>
          </p:cNvPr>
          <p:cNvPicPr>
            <a:picLocks noGrp="1" noChangeAspect="1"/>
          </p:cNvPicPr>
          <p:nvPr>
            <p:ph sz="half" idx="1"/>
          </p:nvPr>
        </p:nvPicPr>
        <p:blipFill>
          <a:blip r:embed="rId2"/>
          <a:stretch>
            <a:fillRect/>
          </a:stretch>
        </p:blipFill>
        <p:spPr>
          <a:xfrm>
            <a:off x="179277" y="1423467"/>
            <a:ext cx="5164321" cy="4011066"/>
          </a:xfrm>
        </p:spPr>
      </p:pic>
      <p:sp>
        <p:nvSpPr>
          <p:cNvPr id="7" name="Content Placeholder 6">
            <a:extLst>
              <a:ext uri="{FF2B5EF4-FFF2-40B4-BE49-F238E27FC236}">
                <a16:creationId xmlns:a16="http://schemas.microsoft.com/office/drawing/2014/main" id="{204910E4-AC0C-48C1-98E1-66C0B2C4B7AE}"/>
              </a:ext>
            </a:extLst>
          </p:cNvPr>
          <p:cNvSpPr>
            <a:spLocks noGrp="1"/>
          </p:cNvSpPr>
          <p:nvPr>
            <p:ph sz="half" idx="2"/>
          </p:nvPr>
        </p:nvSpPr>
        <p:spPr>
          <a:xfrm>
            <a:off x="5463914" y="189875"/>
            <a:ext cx="6670623" cy="6578184"/>
          </a:xfrm>
        </p:spPr>
        <p:txBody>
          <a:bodyPr>
            <a:normAutofit fontScale="85000" lnSpcReduction="20000"/>
          </a:bodyPr>
          <a:lstStyle/>
          <a:p>
            <a:r>
              <a:rPr lang="en-US" dirty="0">
                <a:effectLst/>
              </a:rPr>
              <a:t>Integrity level is 1 (negligible)</a:t>
            </a:r>
          </a:p>
          <a:p>
            <a:r>
              <a:rPr lang="en-US" dirty="0">
                <a:effectLst/>
              </a:rPr>
              <a:t>According to IEEE829 mitigation in this level of integrity is not required but for this project is going to be used since it’s the first project for this team. Risk –  Wrong time estimation to complete testing or the whole project. </a:t>
            </a:r>
          </a:p>
          <a:p>
            <a:r>
              <a:rPr lang="en-US" dirty="0">
                <a:effectLst/>
              </a:rPr>
              <a:t>Mitigation plan – Establish the scope before beginning the testing tasks and pay attention in the project planning and also track the time estimates constantly.</a:t>
            </a:r>
          </a:p>
          <a:p>
            <a:r>
              <a:rPr lang="en-US" dirty="0">
                <a:effectLst/>
              </a:rPr>
              <a:t>Risk –  Improper training or lack of knowledge of team members.  </a:t>
            </a:r>
          </a:p>
          <a:p>
            <a:r>
              <a:rPr lang="en-US" dirty="0">
                <a:effectLst/>
              </a:rPr>
              <a:t>Mitigation plan – Team lead or manager has to make sure that a team member has required knowledge to complete the task before assigning it. If the task can not be assigned to a different team member make sure that this team member gets proper training from the rest of the team, manager or from </a:t>
            </a:r>
            <a:r>
              <a:rPr lang="en-US" dirty="0" err="1">
                <a:effectLst/>
              </a:rPr>
              <a:t>ITExperts</a:t>
            </a:r>
            <a:r>
              <a:rPr lang="en-US" dirty="0">
                <a:effectLst/>
              </a:rPr>
              <a:t> staff.</a:t>
            </a:r>
          </a:p>
          <a:p>
            <a:r>
              <a:rPr lang="en-US" dirty="0">
                <a:effectLst/>
              </a:rPr>
              <a:t>Risk – Product is too complex to test.  </a:t>
            </a:r>
          </a:p>
          <a:p>
            <a:r>
              <a:rPr lang="en-US" dirty="0">
                <a:effectLst/>
              </a:rPr>
              <a:t>Mitigation plan – Carefully prepare a test plan. Develop and execute manual testing first. If during designing, developing or executing automation 30% of test can be implemented then the scope of the test plan may be changed</a:t>
            </a:r>
          </a:p>
          <a:p>
            <a:endParaRPr lang="en-US" dirty="0"/>
          </a:p>
        </p:txBody>
      </p:sp>
    </p:spTree>
    <p:extLst>
      <p:ext uri="{BB962C8B-B14F-4D97-AF65-F5344CB8AC3E}">
        <p14:creationId xmlns:p14="http://schemas.microsoft.com/office/powerpoint/2010/main" val="3019076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9AD76-BCAD-4354-A3E2-45C74D409522}"/>
              </a:ext>
            </a:extLst>
          </p:cNvPr>
          <p:cNvSpPr>
            <a:spLocks noGrp="1"/>
          </p:cNvSpPr>
          <p:nvPr>
            <p:ph type="title"/>
          </p:nvPr>
        </p:nvSpPr>
        <p:spPr>
          <a:xfrm>
            <a:off x="2055813" y="402618"/>
            <a:ext cx="4814887" cy="8546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Test Processes</a:t>
            </a:r>
          </a:p>
        </p:txBody>
      </p:sp>
      <p:sp>
        <p:nvSpPr>
          <p:cNvPr id="3" name="Content Placeholder 2">
            <a:extLst>
              <a:ext uri="{FF2B5EF4-FFF2-40B4-BE49-F238E27FC236}">
                <a16:creationId xmlns:a16="http://schemas.microsoft.com/office/drawing/2014/main" id="{2F9819BC-1B62-42A8-B855-5C736C87AE46}"/>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TEST PLANING</a:t>
            </a:r>
          </a:p>
          <a:p>
            <a:r>
              <a:rPr lang="en-US" dirty="0">
                <a:latin typeface="Arial" panose="020B0604020202020204" pitchFamily="34" charset="0"/>
                <a:cs typeface="Arial" panose="020B0604020202020204" pitchFamily="34" charset="0"/>
              </a:rPr>
              <a:t>TEST MONITORING AND CONTROL</a:t>
            </a:r>
          </a:p>
          <a:p>
            <a:r>
              <a:rPr lang="en-US" dirty="0">
                <a:latin typeface="Arial" panose="020B0604020202020204" pitchFamily="34" charset="0"/>
                <a:cs typeface="Arial" panose="020B0604020202020204" pitchFamily="34" charset="0"/>
              </a:rPr>
              <a:t>TEST ANALYSIS (what to test)</a:t>
            </a:r>
          </a:p>
          <a:p>
            <a:r>
              <a:rPr lang="en-US" dirty="0">
                <a:latin typeface="Arial" panose="020B0604020202020204" pitchFamily="34" charset="0"/>
                <a:cs typeface="Arial" panose="020B0604020202020204" pitchFamily="34" charset="0"/>
              </a:rPr>
              <a:t>TEST DESIGNE (how to test)</a:t>
            </a:r>
          </a:p>
          <a:p>
            <a:r>
              <a:rPr lang="en-US" dirty="0">
                <a:latin typeface="Arial" panose="020B0604020202020204" pitchFamily="34" charset="0"/>
                <a:cs typeface="Arial" panose="020B0604020202020204" pitchFamily="34" charset="0"/>
              </a:rPr>
              <a:t>TEST IMPLEMENTATION (do we have everything to run tests)</a:t>
            </a:r>
          </a:p>
          <a:p>
            <a:r>
              <a:rPr lang="en-US" dirty="0">
                <a:latin typeface="Arial" panose="020B0604020202020204" pitchFamily="34" charset="0"/>
                <a:cs typeface="Arial" panose="020B0604020202020204" pitchFamily="34" charset="0"/>
              </a:rPr>
              <a:t>TEST EXECUTION</a:t>
            </a:r>
          </a:p>
          <a:p>
            <a:r>
              <a:rPr lang="en-US" dirty="0">
                <a:latin typeface="Arial" panose="020B0604020202020204" pitchFamily="34" charset="0"/>
                <a:cs typeface="Arial" panose="020B0604020202020204" pitchFamily="34" charset="0"/>
              </a:rPr>
              <a:t>TEST COMPLETION</a:t>
            </a:r>
          </a:p>
        </p:txBody>
      </p:sp>
    </p:spTree>
    <p:extLst>
      <p:ext uri="{BB962C8B-B14F-4D97-AF65-F5344CB8AC3E}">
        <p14:creationId xmlns:p14="http://schemas.microsoft.com/office/powerpoint/2010/main" val="378796764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F4832-6D24-4AE7-8F9F-B4A99FFBEA1D}"/>
              </a:ext>
            </a:extLst>
          </p:cNvPr>
          <p:cNvSpPr>
            <a:spLocks noGrp="1"/>
          </p:cNvSpPr>
          <p:nvPr>
            <p:ph type="title"/>
          </p:nvPr>
        </p:nvSpPr>
        <p:spPr>
          <a:xfrm>
            <a:off x="431195" y="171450"/>
            <a:ext cx="5728305" cy="132632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The stakeholders</a:t>
            </a:r>
          </a:p>
        </p:txBody>
      </p:sp>
      <p:sp>
        <p:nvSpPr>
          <p:cNvPr id="3" name="Content Placeholder 2">
            <a:extLst>
              <a:ext uri="{FF2B5EF4-FFF2-40B4-BE49-F238E27FC236}">
                <a16:creationId xmlns:a16="http://schemas.microsoft.com/office/drawing/2014/main" id="{A512BAA2-9A0F-4BE6-B48E-27C949A43940}"/>
              </a:ext>
            </a:extLst>
          </p:cNvPr>
          <p:cNvSpPr>
            <a:spLocks noGrp="1"/>
          </p:cNvSpPr>
          <p:nvPr>
            <p:ph idx="1"/>
          </p:nvPr>
        </p:nvSpPr>
        <p:spPr>
          <a:xfrm>
            <a:off x="6286501" y="2096064"/>
            <a:ext cx="4981056" cy="3695136"/>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Dealers;</a:t>
            </a:r>
          </a:p>
          <a:p>
            <a:r>
              <a:rPr lang="en-US" dirty="0">
                <a:latin typeface="Arial" panose="020B0604020202020204" pitchFamily="34" charset="0"/>
                <a:cs typeface="Arial" panose="020B0604020202020204" pitchFamily="34" charset="0"/>
              </a:rPr>
              <a:t>Private Sellers;</a:t>
            </a:r>
          </a:p>
          <a:p>
            <a:r>
              <a:rPr lang="en-US" dirty="0">
                <a:latin typeface="Arial" panose="020B0604020202020204" pitchFamily="34" charset="0"/>
                <a:cs typeface="Arial" panose="020B0604020202020204" pitchFamily="34" charset="0"/>
              </a:rPr>
              <a:t>Customers;</a:t>
            </a:r>
          </a:p>
          <a:p>
            <a:r>
              <a:rPr lang="en-US" dirty="0">
                <a:latin typeface="Arial" panose="020B0604020202020204" pitchFamily="34" charset="0"/>
                <a:cs typeface="Arial" panose="020B0604020202020204" pitchFamily="34" charset="0"/>
              </a:rPr>
              <a:t>Employees;</a:t>
            </a:r>
          </a:p>
          <a:p>
            <a:r>
              <a:rPr lang="en-US" dirty="0">
                <a:latin typeface="Arial" panose="020B0604020202020204" pitchFamily="34" charset="0"/>
                <a:cs typeface="Arial" panose="020B0604020202020204" pitchFamily="34" charset="0"/>
              </a:rPr>
              <a:t>Third Party;</a:t>
            </a:r>
          </a:p>
          <a:p>
            <a:r>
              <a:rPr lang="en-US" dirty="0">
                <a:latin typeface="Arial" panose="020B0604020202020204" pitchFamily="34" charset="0"/>
                <a:cs typeface="Arial" panose="020B0604020202020204" pitchFamily="34" charset="0"/>
              </a:rPr>
              <a:t>Owners;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1962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504CE38-DE03-4B0E-B544-627F443BCDA0}"/>
              </a:ext>
            </a:extLst>
          </p:cNvPr>
          <p:cNvPicPr>
            <a:picLocks noGrp="1" noChangeAspect="1"/>
          </p:cNvPicPr>
          <p:nvPr>
            <p:ph idx="1"/>
          </p:nvPr>
        </p:nvPicPr>
        <p:blipFill>
          <a:blip r:embed="rId2"/>
          <a:stretch>
            <a:fillRect/>
          </a:stretch>
        </p:blipFill>
        <p:spPr>
          <a:xfrm>
            <a:off x="254833" y="652072"/>
            <a:ext cx="11737297" cy="4924269"/>
          </a:xfrm>
        </p:spPr>
      </p:pic>
    </p:spTree>
    <p:extLst>
      <p:ext uri="{BB962C8B-B14F-4D97-AF65-F5344CB8AC3E}">
        <p14:creationId xmlns:p14="http://schemas.microsoft.com/office/powerpoint/2010/main" val="12579689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1579E-84D2-40AD-A9D7-C65E069BDE58}"/>
              </a:ext>
            </a:extLst>
          </p:cNvPr>
          <p:cNvSpPr>
            <a:spLocks noGrp="1"/>
          </p:cNvSpPr>
          <p:nvPr>
            <p:ph type="title"/>
          </p:nvPr>
        </p:nvSpPr>
        <p:spPr>
          <a:xfrm>
            <a:off x="3865563" y="98340"/>
            <a:ext cx="5672137" cy="7848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Roles and responsibilities</a:t>
            </a:r>
          </a:p>
        </p:txBody>
      </p:sp>
      <p:graphicFrame>
        <p:nvGraphicFramePr>
          <p:cNvPr id="5" name="Content Placeholder 4">
            <a:extLst>
              <a:ext uri="{FF2B5EF4-FFF2-40B4-BE49-F238E27FC236}">
                <a16:creationId xmlns:a16="http://schemas.microsoft.com/office/drawing/2014/main" id="{AD608DBF-70EA-4DE9-BD95-39810E111AF7}"/>
              </a:ext>
            </a:extLst>
          </p:cNvPr>
          <p:cNvGraphicFramePr>
            <a:graphicFrameLocks noGrp="1"/>
          </p:cNvGraphicFramePr>
          <p:nvPr>
            <p:ph idx="1"/>
            <p:extLst>
              <p:ext uri="{D42A27DB-BD31-4B8C-83A1-F6EECF244321}">
                <p14:modId xmlns:p14="http://schemas.microsoft.com/office/powerpoint/2010/main" val="1523333105"/>
              </p:ext>
            </p:extLst>
          </p:nvPr>
        </p:nvGraphicFramePr>
        <p:xfrm>
          <a:off x="1397000" y="831850"/>
          <a:ext cx="9605964" cy="6132176"/>
        </p:xfrm>
        <a:graphic>
          <a:graphicData uri="http://schemas.openxmlformats.org/drawingml/2006/table">
            <a:tbl>
              <a:tblPr firstRow="1" bandRow="1">
                <a:tableStyleId>{2D5ABB26-0587-4C30-8999-92F81FD0307C}</a:tableStyleId>
              </a:tblPr>
              <a:tblGrid>
                <a:gridCol w="3201988">
                  <a:extLst>
                    <a:ext uri="{9D8B030D-6E8A-4147-A177-3AD203B41FA5}">
                      <a16:colId xmlns:a16="http://schemas.microsoft.com/office/drawing/2014/main" val="1008581192"/>
                    </a:ext>
                  </a:extLst>
                </a:gridCol>
                <a:gridCol w="3201988">
                  <a:extLst>
                    <a:ext uri="{9D8B030D-6E8A-4147-A177-3AD203B41FA5}">
                      <a16:colId xmlns:a16="http://schemas.microsoft.com/office/drawing/2014/main" val="4226241703"/>
                    </a:ext>
                  </a:extLst>
                </a:gridCol>
                <a:gridCol w="3201988">
                  <a:extLst>
                    <a:ext uri="{9D8B030D-6E8A-4147-A177-3AD203B41FA5}">
                      <a16:colId xmlns:a16="http://schemas.microsoft.com/office/drawing/2014/main" val="145511928"/>
                    </a:ext>
                  </a:extLst>
                </a:gridCol>
              </a:tblGrid>
              <a:tr h="912249">
                <a:tc>
                  <a:txBody>
                    <a:bodyPr/>
                    <a:lstStyle/>
                    <a:p>
                      <a:r>
                        <a:rPr lang="en-US" sz="1800" dirty="0">
                          <a:latin typeface="Arial" panose="020B0604020202020204" pitchFamily="34" charset="0"/>
                          <a:cs typeface="Arial" panose="020B0604020202020204" pitchFamily="34" charset="0"/>
                        </a:rPr>
                        <a:t>Role</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Minimum Resources Recommended</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(number of workers allocated full-time)</a:t>
                      </a:r>
                      <a:endParaRPr lang="en-US" sz="1800" b="0" dirty="0">
                        <a:effectLst/>
                        <a:latin typeface="Arial" panose="020B0604020202020204" pitchFamily="34" charset="0"/>
                        <a:cs typeface="Arial" panose="020B0604020202020204" pitchFamily="34" charset="0"/>
                      </a:endParaRPr>
                    </a:p>
                  </a:txBody>
                  <a:tcPr/>
                </a:tc>
                <a:tc>
                  <a:txBody>
                    <a:bodyPr/>
                    <a:lstStyle/>
                    <a:p>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Responsibilities/Comments</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806249522"/>
                  </a:ext>
                </a:extLst>
              </a:tr>
              <a:tr h="459479">
                <a:tc>
                  <a:txBody>
                    <a:bodyPr/>
                    <a:lstStyle/>
                    <a:p>
                      <a:r>
                        <a:rPr lang="en-US" sz="1800" dirty="0">
                          <a:latin typeface="Arial" panose="020B0604020202020204" pitchFamily="34" charset="0"/>
                          <a:cs typeface="Arial" panose="020B0604020202020204" pitchFamily="34" charset="0"/>
                        </a:rPr>
                        <a:t>QA Lead</a:t>
                      </a:r>
                    </a:p>
                  </a:txBody>
                  <a:tcPr/>
                </a:tc>
                <a:tc>
                  <a:txBody>
                    <a:bodyPr/>
                    <a:lstStyle/>
                    <a:p>
                      <a:r>
                        <a:rPr lang="en-US" sz="1800" dirty="0">
                          <a:latin typeface="Arial" panose="020B0604020202020204" pitchFamily="34" charset="0"/>
                          <a:cs typeface="Arial" panose="020B0604020202020204" pitchFamily="34" charset="0"/>
                        </a:rPr>
                        <a:t>1</a:t>
                      </a:r>
                    </a:p>
                  </a:txBody>
                  <a:tcPr/>
                </a:tc>
                <a:tc>
                  <a:txBody>
                    <a:bodyPr/>
                    <a:lstStyle/>
                    <a:p>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Prepare Test Plan</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10991314"/>
                  </a:ext>
                </a:extLst>
              </a:tr>
              <a:tr h="1543103">
                <a:tc>
                  <a:txBody>
                    <a:bodyPr/>
                    <a:lstStyle/>
                    <a:p>
                      <a:r>
                        <a:rPr lang="en-US" sz="1800" dirty="0">
                          <a:latin typeface="Arial" panose="020B0604020202020204" pitchFamily="34" charset="0"/>
                          <a:cs typeface="Arial" panose="020B0604020202020204" pitchFamily="34" charset="0"/>
                        </a:rPr>
                        <a:t>QA Manager</a:t>
                      </a:r>
                    </a:p>
                  </a:txBody>
                  <a:tcPr/>
                </a:tc>
                <a:tc>
                  <a:txBody>
                    <a:bodyPr/>
                    <a:lstStyle/>
                    <a:p>
                      <a:r>
                        <a:rPr lang="en-US" sz="1800" dirty="0">
                          <a:latin typeface="Arial" panose="020B0604020202020204" pitchFamily="34" charset="0"/>
                          <a:cs typeface="Arial" panose="020B0604020202020204" pitchFamily="34" charset="0"/>
                        </a:rPr>
                        <a:t>1</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Provides management oversight</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a:t>
                      </a:r>
                      <a:endParaRPr lang="en-US" sz="1800" b="0" dirty="0">
                        <a:effectLst/>
                        <a:latin typeface="Arial" panose="020B0604020202020204" pitchFamily="34" charset="0"/>
                        <a:cs typeface="Arial" panose="020B0604020202020204" pitchFamily="34" charset="0"/>
                      </a:endParaRP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Provide technical direction</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Acquire appropriate resources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Management reporting</a:t>
                      </a:r>
                    </a:p>
                  </a:txBody>
                  <a:tcPr/>
                </a:tc>
                <a:extLst>
                  <a:ext uri="{0D108BD9-81ED-4DB2-BD59-A6C34878D82A}">
                    <a16:rowId xmlns:a16="http://schemas.microsoft.com/office/drawing/2014/main" val="3770561342"/>
                  </a:ext>
                </a:extLst>
              </a:tr>
              <a:tr h="2472297">
                <a:tc>
                  <a:txBody>
                    <a:bodyPr/>
                    <a:lstStyle/>
                    <a:p>
                      <a:r>
                        <a:rPr lang="en-US" sz="1800" dirty="0">
                          <a:latin typeface="Arial" panose="020B0604020202020204" pitchFamily="34" charset="0"/>
                          <a:cs typeface="Arial" panose="020B0604020202020204" pitchFamily="34" charset="0"/>
                        </a:rPr>
                        <a:t>QA Engineer</a:t>
                      </a:r>
                    </a:p>
                  </a:txBody>
                  <a:tcPr/>
                </a:tc>
                <a:tc>
                  <a:txBody>
                    <a:bodyPr/>
                    <a:lstStyle/>
                    <a:p>
                      <a:r>
                        <a:rPr lang="en-US" sz="1800" dirty="0">
                          <a:latin typeface="Arial" panose="020B0604020202020204" pitchFamily="34" charset="0"/>
                          <a:cs typeface="Arial" panose="020B0604020202020204" pitchFamily="34" charset="0"/>
                        </a:rPr>
                        <a:t>4</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testing process</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a:t>
                      </a:r>
                      <a:endParaRPr lang="en-US" sz="1800" b="0" dirty="0">
                        <a:effectLst/>
                        <a:latin typeface="Arial" panose="020B0604020202020204" pitchFamily="34" charset="0"/>
                        <a:cs typeface="Arial" panose="020B0604020202020204" pitchFamily="34" charset="0"/>
                      </a:endParaRP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Write Test Cases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 Cases manually</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 Cases using automation tools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Write Bug Reports</a:t>
                      </a:r>
                    </a:p>
                  </a:txBody>
                  <a:tcPr/>
                </a:tc>
                <a:extLst>
                  <a:ext uri="{0D108BD9-81ED-4DB2-BD59-A6C34878D82A}">
                    <a16:rowId xmlns:a16="http://schemas.microsoft.com/office/drawing/2014/main" val="905065152"/>
                  </a:ext>
                </a:extLst>
              </a:tr>
            </a:tbl>
          </a:graphicData>
        </a:graphic>
      </p:graphicFrame>
    </p:spTree>
    <p:extLst>
      <p:ext uri="{BB962C8B-B14F-4D97-AF65-F5344CB8AC3E}">
        <p14:creationId xmlns:p14="http://schemas.microsoft.com/office/powerpoint/2010/main" val="3272331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36D84-7748-4EFC-9B0C-09BE184685B0}"/>
              </a:ext>
            </a:extLst>
          </p:cNvPr>
          <p:cNvSpPr>
            <a:spLocks noGrp="1"/>
          </p:cNvSpPr>
          <p:nvPr>
            <p:ph type="title"/>
          </p:nvPr>
        </p:nvSpPr>
        <p:spPr>
          <a:xfrm>
            <a:off x="2974108" y="0"/>
            <a:ext cx="6669375" cy="6745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PROJECT  </a:t>
            </a:r>
            <a:r>
              <a:rPr lang="en-US" dirty="0" err="1">
                <a:latin typeface="Arial" panose="020B0604020202020204" pitchFamily="34" charset="0"/>
                <a:cs typeface="Arial" panose="020B0604020202020204" pitchFamily="34" charset="0"/>
              </a:rPr>
              <a:t>milestoneS</a:t>
            </a:r>
            <a:endParaRPr lang="en-US" dirty="0">
              <a:latin typeface="Arial" panose="020B0604020202020204" pitchFamily="34" charset="0"/>
              <a:cs typeface="Arial" panose="020B0604020202020204" pitchFamily="34" charset="0"/>
            </a:endParaRPr>
          </a:p>
        </p:txBody>
      </p:sp>
      <p:graphicFrame>
        <p:nvGraphicFramePr>
          <p:cNvPr id="4" name="Content Placeholder 3">
            <a:extLst>
              <a:ext uri="{FF2B5EF4-FFF2-40B4-BE49-F238E27FC236}">
                <a16:creationId xmlns:a16="http://schemas.microsoft.com/office/drawing/2014/main" id="{6E69BADF-2D64-488C-A591-37708520965A}"/>
              </a:ext>
            </a:extLst>
          </p:cNvPr>
          <p:cNvGraphicFramePr>
            <a:graphicFrameLocks noGrp="1"/>
          </p:cNvGraphicFramePr>
          <p:nvPr>
            <p:ph idx="1"/>
            <p:extLst>
              <p:ext uri="{D42A27DB-BD31-4B8C-83A1-F6EECF244321}">
                <p14:modId xmlns:p14="http://schemas.microsoft.com/office/powerpoint/2010/main" val="325401390"/>
              </p:ext>
            </p:extLst>
          </p:nvPr>
        </p:nvGraphicFramePr>
        <p:xfrm>
          <a:off x="111125" y="674687"/>
          <a:ext cx="10936288" cy="5449024"/>
        </p:xfrm>
        <a:graphic>
          <a:graphicData uri="http://schemas.openxmlformats.org/drawingml/2006/table">
            <a:tbl>
              <a:tblPr firstRow="1" bandRow="1">
                <a:tableStyleId>{2D5ABB26-0587-4C30-8999-92F81FD0307C}</a:tableStyleId>
              </a:tblPr>
              <a:tblGrid>
                <a:gridCol w="2734072">
                  <a:extLst>
                    <a:ext uri="{9D8B030D-6E8A-4147-A177-3AD203B41FA5}">
                      <a16:colId xmlns:a16="http://schemas.microsoft.com/office/drawing/2014/main" val="327895879"/>
                    </a:ext>
                  </a:extLst>
                </a:gridCol>
                <a:gridCol w="2734072">
                  <a:extLst>
                    <a:ext uri="{9D8B030D-6E8A-4147-A177-3AD203B41FA5}">
                      <a16:colId xmlns:a16="http://schemas.microsoft.com/office/drawing/2014/main" val="2003538113"/>
                    </a:ext>
                  </a:extLst>
                </a:gridCol>
                <a:gridCol w="2734072">
                  <a:extLst>
                    <a:ext uri="{9D8B030D-6E8A-4147-A177-3AD203B41FA5}">
                      <a16:colId xmlns:a16="http://schemas.microsoft.com/office/drawing/2014/main" val="513876822"/>
                    </a:ext>
                  </a:extLst>
                </a:gridCol>
                <a:gridCol w="2734072">
                  <a:extLst>
                    <a:ext uri="{9D8B030D-6E8A-4147-A177-3AD203B41FA5}">
                      <a16:colId xmlns:a16="http://schemas.microsoft.com/office/drawing/2014/main" val="3459787141"/>
                    </a:ext>
                  </a:extLst>
                </a:gridCol>
              </a:tblGrid>
              <a:tr h="778432">
                <a:tc>
                  <a:txBody>
                    <a:bodyPr/>
                    <a:lstStyle/>
                    <a:p>
                      <a:r>
                        <a:rPr lang="en-US" dirty="0">
                          <a:latin typeface="Arial" panose="020B0604020202020204" pitchFamily="34" charset="0"/>
                          <a:cs typeface="Arial" panose="020B0604020202020204" pitchFamily="34" charset="0"/>
                        </a:rPr>
                        <a:t>Task</a:t>
                      </a:r>
                    </a:p>
                  </a:txBody>
                  <a:tcPr/>
                </a:tc>
                <a:tc>
                  <a:txBody>
                    <a:bodyPr/>
                    <a:lstStyle/>
                    <a:p>
                      <a:r>
                        <a:rPr lang="en-US" dirty="0">
                          <a:latin typeface="Arial" panose="020B0604020202020204" pitchFamily="34" charset="0"/>
                          <a:cs typeface="Arial" panose="020B0604020202020204" pitchFamily="34" charset="0"/>
                        </a:rPr>
                        <a:t>Volume of work</a:t>
                      </a:r>
                    </a:p>
                  </a:txBody>
                  <a:tcPr/>
                </a:tc>
                <a:tc>
                  <a:txBody>
                    <a:bodyPr/>
                    <a:lstStyle/>
                    <a:p>
                      <a:r>
                        <a:rPr lang="en-US" dirty="0">
                          <a:latin typeface="Arial" panose="020B0604020202020204" pitchFamily="34" charset="0"/>
                          <a:cs typeface="Arial" panose="020B0604020202020204" pitchFamily="34" charset="0"/>
                        </a:rPr>
                        <a:t>Starting Date</a:t>
                      </a:r>
                    </a:p>
                  </a:txBody>
                  <a:tcPr/>
                </a:tc>
                <a:tc>
                  <a:txBody>
                    <a:bodyPr/>
                    <a:lstStyle/>
                    <a:p>
                      <a:r>
                        <a:rPr lang="en-US" dirty="0">
                          <a:latin typeface="Arial" panose="020B0604020202020204" pitchFamily="34" charset="0"/>
                          <a:cs typeface="Arial" panose="020B0604020202020204" pitchFamily="34" charset="0"/>
                        </a:rPr>
                        <a:t>Expiration Date</a:t>
                      </a:r>
                    </a:p>
                  </a:txBody>
                  <a:tcPr/>
                </a:tc>
                <a:extLst>
                  <a:ext uri="{0D108BD9-81ED-4DB2-BD59-A6C34878D82A}">
                    <a16:rowId xmlns:a16="http://schemas.microsoft.com/office/drawing/2014/main" val="2409511856"/>
                  </a:ext>
                </a:extLst>
              </a:tr>
              <a:tr h="778432">
                <a:tc>
                  <a:txBody>
                    <a:bodyPr/>
                    <a:lstStyle/>
                    <a:p>
                      <a:r>
                        <a:rPr lang="en-US" dirty="0">
                          <a:latin typeface="Arial" panose="020B0604020202020204" pitchFamily="34" charset="0"/>
                          <a:cs typeface="Arial" panose="020B0604020202020204" pitchFamily="34" charset="0"/>
                        </a:rPr>
                        <a:t>Test Plan Creation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4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01.15.2019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01.19.2019</a:t>
                      </a:r>
                    </a:p>
                  </a:txBody>
                  <a:tcPr/>
                </a:tc>
                <a:extLst>
                  <a:ext uri="{0D108BD9-81ED-4DB2-BD59-A6C34878D82A}">
                    <a16:rowId xmlns:a16="http://schemas.microsoft.com/office/drawing/2014/main" val="498415299"/>
                  </a:ext>
                </a:extLst>
              </a:tr>
              <a:tr h="778432">
                <a:tc>
                  <a:txBody>
                    <a:bodyPr/>
                    <a:lstStyle/>
                    <a:p>
                      <a:r>
                        <a:rPr lang="en-US" dirty="0" err="1">
                          <a:latin typeface="Arial" panose="020B0604020202020204" pitchFamily="34" charset="0"/>
                          <a:cs typeface="Arial" panose="020B0604020202020204" pitchFamily="34" charset="0"/>
                        </a:rPr>
                        <a:t>SetUp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Enviroment</a:t>
                      </a:r>
                      <a:endParaRPr lang="en-US"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2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01.19.2019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01.22.2019</a:t>
                      </a:r>
                    </a:p>
                  </a:txBody>
                  <a:tcPr/>
                </a:tc>
                <a:extLst>
                  <a:ext uri="{0D108BD9-81ED-4DB2-BD59-A6C34878D82A}">
                    <a16:rowId xmlns:a16="http://schemas.microsoft.com/office/drawing/2014/main" val="4008874261"/>
                  </a:ext>
                </a:extLst>
              </a:tr>
              <a:tr h="778432">
                <a:tc>
                  <a:txBody>
                    <a:bodyPr/>
                    <a:lstStyle/>
                    <a:p>
                      <a:r>
                        <a:rPr lang="en-US" dirty="0">
                          <a:latin typeface="Arial" panose="020B0604020202020204" pitchFamily="34" charset="0"/>
                          <a:cs typeface="Arial" panose="020B0604020202020204" pitchFamily="34" charset="0"/>
                        </a:rPr>
                        <a:t>Writing Test Cases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7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01.23.2019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02.01.2019</a:t>
                      </a:r>
                    </a:p>
                  </a:txBody>
                  <a:tcPr/>
                </a:tc>
                <a:extLst>
                  <a:ext uri="{0D108BD9-81ED-4DB2-BD59-A6C34878D82A}">
                    <a16:rowId xmlns:a16="http://schemas.microsoft.com/office/drawing/2014/main" val="1805478911"/>
                  </a:ext>
                </a:extLst>
              </a:tr>
              <a:tr h="778432">
                <a:tc>
                  <a:txBody>
                    <a:bodyPr/>
                    <a:lstStyle/>
                    <a:p>
                      <a:r>
                        <a:rPr lang="en-US" dirty="0">
                          <a:latin typeface="Arial" panose="020B0604020202020204" pitchFamily="34" charset="0"/>
                          <a:cs typeface="Arial" panose="020B0604020202020204" pitchFamily="34" charset="0"/>
                        </a:rPr>
                        <a:t>Automation test Execution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7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02.04.2019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02.13.2019</a:t>
                      </a:r>
                    </a:p>
                  </a:txBody>
                  <a:tcPr/>
                </a:tc>
                <a:extLst>
                  <a:ext uri="{0D108BD9-81ED-4DB2-BD59-A6C34878D82A}">
                    <a16:rowId xmlns:a16="http://schemas.microsoft.com/office/drawing/2014/main" val="1523079998"/>
                  </a:ext>
                </a:extLst>
              </a:tr>
              <a:tr h="778432">
                <a:tc>
                  <a:txBody>
                    <a:bodyPr/>
                    <a:lstStyle/>
                    <a:p>
                      <a:r>
                        <a:rPr lang="en-US" dirty="0">
                          <a:latin typeface="Arial" panose="020B0604020202020204" pitchFamily="34" charset="0"/>
                          <a:cs typeface="Arial" panose="020B0604020202020204" pitchFamily="34" charset="0"/>
                        </a:rPr>
                        <a:t>Analysis of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3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02.14.2019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02.18.2019</a:t>
                      </a:r>
                    </a:p>
                  </a:txBody>
                  <a:tcPr/>
                </a:tc>
                <a:extLst>
                  <a:ext uri="{0D108BD9-81ED-4DB2-BD59-A6C34878D82A}">
                    <a16:rowId xmlns:a16="http://schemas.microsoft.com/office/drawing/2014/main" val="330125244"/>
                  </a:ext>
                </a:extLst>
              </a:tr>
              <a:tr h="778432">
                <a:tc>
                  <a:txBody>
                    <a:bodyPr/>
                    <a:lstStyle/>
                    <a:p>
                      <a:r>
                        <a:rPr lang="en-US" dirty="0">
                          <a:latin typeface="Arial" panose="020B0604020202020204" pitchFamily="34" charset="0"/>
                          <a:cs typeface="Arial" panose="020B0604020202020204" pitchFamily="34" charset="0"/>
                        </a:rPr>
                        <a:t>Presentation Date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endParaRPr lang="en-US"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02.19.2019</a:t>
                      </a:r>
                    </a:p>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97964544"/>
                  </a:ext>
                </a:extLst>
              </a:tr>
            </a:tbl>
          </a:graphicData>
        </a:graphic>
      </p:graphicFrame>
    </p:spTree>
    <p:extLst>
      <p:ext uri="{BB962C8B-B14F-4D97-AF65-F5344CB8AC3E}">
        <p14:creationId xmlns:p14="http://schemas.microsoft.com/office/powerpoint/2010/main" val="36288826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D0CDC-AF5B-48E9-B567-F7F7D8E5301B}"/>
              </a:ext>
            </a:extLst>
          </p:cNvPr>
          <p:cNvSpPr>
            <a:spLocks noGrp="1"/>
          </p:cNvSpPr>
          <p:nvPr>
            <p:ph type="title"/>
          </p:nvPr>
        </p:nvSpPr>
        <p:spPr>
          <a:xfrm>
            <a:off x="913795" y="158751"/>
            <a:ext cx="10353761" cy="17272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latin typeface="Arial" panose="020B0604020202020204" pitchFamily="34" charset="0"/>
                <a:cs typeface="Arial" panose="020B0604020202020204" pitchFamily="34" charset="0"/>
              </a:rPr>
              <a:t>During the Automation Testing process the following application functions will be tested:</a:t>
            </a:r>
            <a:br>
              <a:rPr lang="en-US" b="1"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0DF574-0C5B-4DCE-AA05-A0663A33B96E}"/>
              </a:ext>
            </a:extLst>
          </p:cNvPr>
          <p:cNvSpPr>
            <a:spLocks noGrp="1"/>
          </p:cNvSpPr>
          <p:nvPr>
            <p:ph idx="1"/>
          </p:nvPr>
        </p:nvSpPr>
        <p:spPr>
          <a:xfrm>
            <a:off x="913795" y="2096064"/>
            <a:ext cx="10353762" cy="4355536"/>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b="1" dirty="0">
                <a:latin typeface="Arial" panose="020B0604020202020204" pitchFamily="34" charset="0"/>
                <a:cs typeface="Arial" panose="020B0604020202020204" pitchFamily="34" charset="0"/>
              </a:rPr>
              <a:t>Search for used cars</a:t>
            </a:r>
          </a:p>
          <a:p>
            <a:pPr fontAlgn="base"/>
            <a:r>
              <a:rPr lang="en-US" b="1" dirty="0">
                <a:latin typeface="Arial" panose="020B0604020202020204" pitchFamily="34" charset="0"/>
                <a:cs typeface="Arial" panose="020B0604020202020204" pitchFamily="34" charset="0"/>
              </a:rPr>
              <a:t>Search for new cars</a:t>
            </a:r>
          </a:p>
          <a:p>
            <a:pPr fontAlgn="base"/>
            <a:r>
              <a:rPr lang="en-US" b="1" dirty="0">
                <a:latin typeface="Arial" panose="020B0604020202020204" pitchFamily="34" charset="0"/>
                <a:cs typeface="Arial" panose="020B0604020202020204" pitchFamily="34" charset="0"/>
              </a:rPr>
              <a:t>Search for pre-certified cars</a:t>
            </a:r>
          </a:p>
          <a:p>
            <a:pPr fontAlgn="base"/>
            <a:r>
              <a:rPr lang="en-US" b="1" dirty="0">
                <a:latin typeface="Arial" panose="020B0604020202020204" pitchFamily="34" charset="0"/>
                <a:cs typeface="Arial" panose="020B0604020202020204" pitchFamily="34" charset="0"/>
              </a:rPr>
              <a:t>Different types of the decision making tools like car values, questions.</a:t>
            </a:r>
            <a:endParaRPr lang="en-US" b="1" dirty="0">
              <a:solidFill>
                <a:srgbClr val="FF0000"/>
              </a:solidFill>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9749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92C48-41A7-4AF9-9660-CB0763E00F5A}"/>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latin typeface="Arial" panose="020B0604020202020204" pitchFamily="34" charset="0"/>
                <a:cs typeface="Arial" panose="020B0604020202020204" pitchFamily="34" charset="0"/>
              </a:rPr>
              <a:t>The table sets  of hardware and software resources for the testing Website:</a:t>
            </a:r>
            <a:endParaRPr lang="en-US" sz="32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9C32D3C-ABAC-42BB-8CCE-C291EDD84A62}"/>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sz="4000" dirty="0">
                <a:latin typeface="Arial" panose="020B0604020202020204" pitchFamily="34" charset="0"/>
                <a:cs typeface="Arial" panose="020B0604020202020204" pitchFamily="34" charset="0"/>
              </a:rPr>
              <a:t>OS  	WINDOWS</a:t>
            </a:r>
          </a:p>
          <a:p>
            <a:pPr marL="0" indent="0">
              <a:buNone/>
            </a:pPr>
            <a:r>
              <a:rPr lang="en-US" sz="3200" dirty="0">
                <a:latin typeface="Arial" panose="020B0604020202020204" pitchFamily="34" charset="0"/>
                <a:cs typeface="Arial" panose="020B0604020202020204" pitchFamily="34" charset="0"/>
              </a:rPr>
              <a:t>BROWSER</a:t>
            </a:r>
          </a:p>
          <a:p>
            <a:r>
              <a:rPr lang="en-US" sz="3200" dirty="0">
                <a:latin typeface="Arial" panose="020B0604020202020204" pitchFamily="34" charset="0"/>
                <a:cs typeface="Arial" panose="020B0604020202020204" pitchFamily="34" charset="0"/>
              </a:rPr>
              <a:t>GOOGLE CHROME, </a:t>
            </a:r>
          </a:p>
          <a:p>
            <a:r>
              <a:rPr lang="en-US" sz="3200" dirty="0">
                <a:latin typeface="Arial" panose="020B0604020202020204" pitchFamily="34" charset="0"/>
                <a:cs typeface="Arial" panose="020B0604020202020204" pitchFamily="34" charset="0"/>
              </a:rPr>
              <a:t>Firefox;</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3461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2EEE-1579-4D35-84FD-DD19426D3D34}"/>
              </a:ext>
            </a:extLst>
          </p:cNvPr>
          <p:cNvSpPr>
            <a:spLocks noGrp="1"/>
          </p:cNvSpPr>
          <p:nvPr>
            <p:ph type="title"/>
          </p:nvPr>
        </p:nvSpPr>
        <p:spPr>
          <a:xfrm>
            <a:off x="266095" y="1"/>
            <a:ext cx="10353761" cy="11366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Methods, approaching validate the data</a:t>
            </a:r>
          </a:p>
        </p:txBody>
      </p:sp>
      <p:sp>
        <p:nvSpPr>
          <p:cNvPr id="3" name="Content Placeholder 2">
            <a:extLst>
              <a:ext uri="{FF2B5EF4-FFF2-40B4-BE49-F238E27FC236}">
                <a16:creationId xmlns:a16="http://schemas.microsoft.com/office/drawing/2014/main" id="{558B0FA9-33CC-42B3-AB64-9C841B8495BD}"/>
              </a:ext>
            </a:extLst>
          </p:cNvPr>
          <p:cNvSpPr>
            <a:spLocks noGrp="1"/>
          </p:cNvSpPr>
          <p:nvPr>
            <p:ph idx="1"/>
          </p:nvPr>
        </p:nvSpPr>
        <p:spPr>
          <a:xfrm>
            <a:off x="266095" y="1250950"/>
            <a:ext cx="11001462" cy="45402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dirty="0">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 </a:t>
            </a:r>
            <a:r>
              <a:rPr lang="en-US" b="1" dirty="0">
                <a:solidFill>
                  <a:schemeClr val="bg1"/>
                </a:solidFill>
                <a:latin typeface="Arial" panose="020B0604020202020204" pitchFamily="34" charset="0"/>
                <a:cs typeface="Arial" panose="020B0604020202020204" pitchFamily="34" charset="0"/>
              </a:rPr>
              <a:t>The identification of functions that the  software is expected to perform</a:t>
            </a:r>
            <a:endParaRPr lang="en-US" dirty="0">
              <a:solidFill>
                <a:schemeClr val="bg1"/>
              </a:solidFill>
              <a:latin typeface="Arial" panose="020B0604020202020204" pitchFamily="34" charset="0"/>
              <a:cs typeface="Arial" panose="020B0604020202020204" pitchFamily="34" charset="0"/>
            </a:endParaRPr>
          </a:p>
          <a:p>
            <a:pPr fontAlgn="base"/>
            <a:r>
              <a:rPr lang="en-US" b="1" dirty="0">
                <a:solidFill>
                  <a:schemeClr val="bg1"/>
                </a:solidFill>
                <a:latin typeface="Arial" panose="020B0604020202020204" pitchFamily="34" charset="0"/>
                <a:cs typeface="Arial" panose="020B0604020202020204" pitchFamily="34" charset="0"/>
              </a:rPr>
              <a:t>  The creation of input data based on the function's specifications</a:t>
            </a:r>
          </a:p>
          <a:p>
            <a:pPr fontAlgn="base"/>
            <a:r>
              <a:rPr lang="en-US" b="1" dirty="0">
                <a:solidFill>
                  <a:schemeClr val="bg1"/>
                </a:solidFill>
                <a:latin typeface="Arial" panose="020B0604020202020204" pitchFamily="34" charset="0"/>
                <a:cs typeface="Arial" panose="020B0604020202020204" pitchFamily="34" charset="0"/>
              </a:rPr>
              <a:t>  The determination of output based on the function's specifications</a:t>
            </a:r>
          </a:p>
          <a:p>
            <a:pPr fontAlgn="base"/>
            <a:r>
              <a:rPr lang="en-US" b="1" dirty="0">
                <a:solidFill>
                  <a:schemeClr val="bg1"/>
                </a:solidFill>
                <a:latin typeface="Arial" panose="020B0604020202020204" pitchFamily="34" charset="0"/>
                <a:cs typeface="Arial" panose="020B0604020202020204" pitchFamily="34" charset="0"/>
              </a:rPr>
              <a:t>  The execution of the test case</a:t>
            </a:r>
          </a:p>
          <a:p>
            <a:pPr fontAlgn="base"/>
            <a:r>
              <a:rPr lang="en-US" b="1" dirty="0">
                <a:solidFill>
                  <a:schemeClr val="bg1"/>
                </a:solidFill>
                <a:latin typeface="Arial" panose="020B0604020202020204" pitchFamily="34" charset="0"/>
                <a:cs typeface="Arial" panose="020B0604020202020204" pitchFamily="34" charset="0"/>
              </a:rPr>
              <a:t>  The comparison of actual and expected outputs</a:t>
            </a:r>
          </a:p>
          <a:p>
            <a:pPr fontAlgn="base"/>
            <a:r>
              <a:rPr lang="en-US" b="1" dirty="0">
                <a:solidFill>
                  <a:schemeClr val="bg1"/>
                </a:solidFill>
                <a:latin typeface="Arial" panose="020B0604020202020204" pitchFamily="34" charset="0"/>
                <a:cs typeface="Arial" panose="020B0604020202020204" pitchFamily="34" charset="0"/>
              </a:rPr>
              <a:t>  To check whether the application works as per the customer need</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8678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0273F-0660-495E-AAC8-4F82B7DE1C3F}"/>
              </a:ext>
            </a:extLst>
          </p:cNvPr>
          <p:cNvSpPr>
            <a:spLocks noGrp="1"/>
          </p:cNvSpPr>
          <p:nvPr>
            <p:ph type="title"/>
          </p:nvPr>
        </p:nvSpPr>
        <p:spPr>
          <a:xfrm>
            <a:off x="2220913" y="732818"/>
            <a:ext cx="6548437" cy="8292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Automation testing process</a:t>
            </a:r>
          </a:p>
        </p:txBody>
      </p:sp>
      <p:sp>
        <p:nvSpPr>
          <p:cNvPr id="3" name="Content Placeholder 2">
            <a:extLst>
              <a:ext uri="{FF2B5EF4-FFF2-40B4-BE49-F238E27FC236}">
                <a16:creationId xmlns:a16="http://schemas.microsoft.com/office/drawing/2014/main" id="{4C69EAE7-D75D-45C5-ADAA-AE11462098D0}"/>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dirty="0">
                <a:latin typeface="Arial" panose="020B0604020202020204" pitchFamily="34" charset="0"/>
                <a:cs typeface="Arial" panose="020B0604020202020204" pitchFamily="34" charset="0"/>
              </a:rPr>
              <a:t>The following functions will be tested:</a:t>
            </a:r>
          </a:p>
          <a:p>
            <a:r>
              <a:rPr lang="en-US" dirty="0">
                <a:latin typeface="Arial" panose="020B0604020202020204" pitchFamily="34" charset="0"/>
                <a:cs typeface="Arial" panose="020B0604020202020204" pitchFamily="34" charset="0"/>
              </a:rPr>
              <a:t>Interface page clickable boxes [used, new, pre….]</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14662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48A08-55DB-430B-B094-687A96F7A6A2}"/>
              </a:ext>
            </a:extLst>
          </p:cNvPr>
          <p:cNvSpPr>
            <a:spLocks noGrp="1"/>
          </p:cNvSpPr>
          <p:nvPr>
            <p:ph type="title"/>
          </p:nvPr>
        </p:nvSpPr>
        <p:spPr>
          <a:xfrm>
            <a:off x="127145" y="62027"/>
            <a:ext cx="7106660" cy="84602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latin typeface="Arial" panose="020B0604020202020204" pitchFamily="34" charset="0"/>
                <a:cs typeface="Arial" panose="020B0604020202020204" pitchFamily="34" charset="0"/>
              </a:rPr>
              <a:t>TECHNOLOGIES WERE USED:</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DD33F67-A2A8-46DF-86E7-79CAA74B9252}"/>
              </a:ext>
            </a:extLst>
          </p:cNvPr>
          <p:cNvSpPr>
            <a:spLocks noGrp="1"/>
          </p:cNvSpPr>
          <p:nvPr>
            <p:ph idx="1"/>
          </p:nvPr>
        </p:nvSpPr>
        <p:spPr>
          <a:xfrm>
            <a:off x="3731491" y="958850"/>
            <a:ext cx="7315920" cy="55181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lnSpcReduction="10000"/>
          </a:bodyPr>
          <a:lstStyle/>
          <a:p>
            <a:r>
              <a:rPr lang="en-US" dirty="0">
                <a:latin typeface="Arial" panose="020B0604020202020204" pitchFamily="34" charset="0"/>
                <a:cs typeface="Arial" panose="020B0604020202020204" pitchFamily="34" charset="0"/>
              </a:rPr>
              <a:t>JAVA</a:t>
            </a:r>
          </a:p>
          <a:p>
            <a:r>
              <a:rPr lang="en-US" dirty="0">
                <a:latin typeface="Arial" panose="020B0604020202020204" pitchFamily="34" charset="0"/>
                <a:cs typeface="Arial" panose="020B0604020202020204" pitchFamily="34" charset="0"/>
              </a:rPr>
              <a:t>JUNIT</a:t>
            </a:r>
          </a:p>
          <a:p>
            <a:r>
              <a:rPr lang="en-US" dirty="0">
                <a:latin typeface="Arial" panose="020B0604020202020204" pitchFamily="34" charset="0"/>
                <a:cs typeface="Arial" panose="020B0604020202020204" pitchFamily="34" charset="0"/>
              </a:rPr>
              <a:t>MAVEN </a:t>
            </a:r>
          </a:p>
          <a:p>
            <a:r>
              <a:rPr lang="en-US" dirty="0">
                <a:latin typeface="Arial" panose="020B0604020202020204" pitchFamily="34" charset="0"/>
                <a:cs typeface="Arial" panose="020B0604020202020204" pitchFamily="34" charset="0"/>
              </a:rPr>
              <a:t>SELENIUM WEBDRIVER</a:t>
            </a:r>
          </a:p>
          <a:p>
            <a:r>
              <a:rPr lang="en-US" dirty="0">
                <a:latin typeface="Arial" panose="020B0604020202020204" pitchFamily="34" charset="0"/>
                <a:cs typeface="Arial" panose="020B0604020202020204" pitchFamily="34" charset="0"/>
              </a:rPr>
              <a:t>KATALON IDE</a:t>
            </a:r>
          </a:p>
          <a:p>
            <a:r>
              <a:rPr lang="en-US" dirty="0">
                <a:latin typeface="Arial" panose="020B0604020202020204" pitchFamily="34" charset="0"/>
                <a:cs typeface="Arial" panose="020B0604020202020204" pitchFamily="34" charset="0"/>
              </a:rPr>
              <a:t>JENKINS</a:t>
            </a:r>
          </a:p>
          <a:p>
            <a:r>
              <a:rPr lang="en-US" dirty="0">
                <a:latin typeface="Arial" panose="020B0604020202020204" pitchFamily="34" charset="0"/>
                <a:cs typeface="Arial" panose="020B0604020202020204" pitchFamily="34" charset="0"/>
              </a:rPr>
              <a:t>SELENIUM GRID</a:t>
            </a:r>
          </a:p>
          <a:p>
            <a:r>
              <a:rPr lang="en-US" dirty="0">
                <a:latin typeface="Arial" panose="020B0604020202020204" pitchFamily="34" charset="0"/>
                <a:cs typeface="Arial" panose="020B0604020202020204" pitchFamily="34" charset="0"/>
              </a:rPr>
              <a:t>NETBEANS</a:t>
            </a:r>
          </a:p>
          <a:p>
            <a:r>
              <a:rPr lang="en-US" dirty="0">
                <a:latin typeface="Arial" panose="020B0604020202020204" pitchFamily="34" charset="0"/>
                <a:cs typeface="Arial" panose="020B0604020202020204" pitchFamily="34" charset="0"/>
              </a:rPr>
              <a:t>GIT</a:t>
            </a:r>
          </a:p>
          <a:p>
            <a:r>
              <a:rPr lang="en-US" dirty="0">
                <a:latin typeface="Arial" panose="020B0604020202020204" pitchFamily="34" charset="0"/>
                <a:cs typeface="Arial" panose="020B0604020202020204" pitchFamily="34" charset="0"/>
              </a:rPr>
              <a:t>GITHUB</a:t>
            </a:r>
          </a:p>
          <a:p>
            <a:r>
              <a:rPr lang="en-US" dirty="0">
                <a:latin typeface="Arial" panose="020B0604020202020204" pitchFamily="34" charset="0"/>
                <a:cs typeface="Arial" panose="020B0604020202020204" pitchFamily="34" charset="0"/>
              </a:rPr>
              <a:t>DATA DRIVEN TESTING</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988855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1B7C0-BDB4-4878-863C-79D723893A07}"/>
              </a:ext>
            </a:extLst>
          </p:cNvPr>
          <p:cNvSpPr>
            <a:spLocks noGrp="1"/>
          </p:cNvSpPr>
          <p:nvPr>
            <p:ph type="title"/>
          </p:nvPr>
        </p:nvSpPr>
        <p:spPr>
          <a:xfrm>
            <a:off x="3021995" y="203201"/>
            <a:ext cx="3912205" cy="9334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Test data</a:t>
            </a:r>
          </a:p>
        </p:txBody>
      </p:sp>
      <p:sp>
        <p:nvSpPr>
          <p:cNvPr id="3" name="Content Placeholder 2">
            <a:extLst>
              <a:ext uri="{FF2B5EF4-FFF2-40B4-BE49-F238E27FC236}">
                <a16:creationId xmlns:a16="http://schemas.microsoft.com/office/drawing/2014/main" id="{4E29D12A-D11B-4554-9FA3-1CCBF77116C2}"/>
              </a:ext>
            </a:extLst>
          </p:cNvPr>
          <p:cNvSpPr>
            <a:spLocks noGrp="1"/>
          </p:cNvSpPr>
          <p:nvPr>
            <p:ph idx="1"/>
          </p:nvPr>
        </p:nvSpPr>
        <p:spPr>
          <a:xfrm>
            <a:off x="431800" y="1276350"/>
            <a:ext cx="11410950" cy="45148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Automated testing is a process to validate that software functions appropriately and meets requirements before it is released into production. Automated testing tools execute tests, report outcomes and compare results with earlier test runs.</a:t>
            </a:r>
          </a:p>
          <a:p>
            <a:pPr marL="0" indent="0">
              <a:buNone/>
            </a:pPr>
            <a:r>
              <a:rPr lang="en-US" dirty="0">
                <a:latin typeface="Arial" panose="020B0604020202020204" pitchFamily="34" charset="0"/>
                <a:cs typeface="Arial" panose="020B0604020202020204" pitchFamily="34" charset="0"/>
              </a:rPr>
              <a:t>Principles of Software Testing:</a:t>
            </a:r>
            <a:endParaRPr lang="en-US" dirty="0">
              <a:solidFill>
                <a:srgbClr val="C00000"/>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Exhaustive testing is impossible</a:t>
            </a:r>
          </a:p>
          <a:p>
            <a:r>
              <a:rPr lang="en-US" dirty="0">
                <a:solidFill>
                  <a:schemeClr val="bg1"/>
                </a:solidFill>
                <a:latin typeface="Arial" panose="020B0604020202020204" pitchFamily="34" charset="0"/>
                <a:cs typeface="Arial" panose="020B0604020202020204" pitchFamily="34" charset="0"/>
              </a:rPr>
              <a:t>Testing is context dependent</a:t>
            </a:r>
          </a:p>
          <a:p>
            <a:r>
              <a:rPr lang="en-US" dirty="0">
                <a:solidFill>
                  <a:schemeClr val="bg1"/>
                </a:solidFill>
                <a:latin typeface="Arial" panose="020B0604020202020204" pitchFamily="34" charset="0"/>
                <a:cs typeface="Arial" panose="020B0604020202020204" pitchFamily="34" charset="0"/>
              </a:rPr>
              <a:t>Absence of error </a:t>
            </a:r>
          </a:p>
          <a:p>
            <a:r>
              <a:rPr lang="en-US" dirty="0">
                <a:solidFill>
                  <a:schemeClr val="bg1"/>
                </a:solidFill>
                <a:latin typeface="Arial" panose="020B0604020202020204" pitchFamily="34" charset="0"/>
                <a:cs typeface="Arial" panose="020B0604020202020204" pitchFamily="34" charset="0"/>
              </a:rPr>
              <a:t>Pesticide paradox</a:t>
            </a:r>
          </a:p>
          <a:p>
            <a:pPr marL="0" indent="0">
              <a:buNone/>
            </a:pPr>
            <a:endParaRPr lang="en-US" dirty="0">
              <a:solidFill>
                <a:srgbClr val="C00000"/>
              </a:solidFill>
              <a:latin typeface="Arial" panose="020B0604020202020204" pitchFamily="34" charset="0"/>
              <a:cs typeface="Arial" panose="020B0604020202020204" pitchFamily="34" charset="0"/>
            </a:endParaRPr>
          </a:p>
          <a:p>
            <a:pPr marL="0" indent="0">
              <a:buNone/>
            </a:pPr>
            <a:endParaRPr lang="en-US" dirty="0">
              <a:solidFill>
                <a:srgbClr val="C00000"/>
              </a:solidFill>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79273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DDBF7-1223-4A85-B89B-3CFAF24B58A6}"/>
              </a:ext>
            </a:extLst>
          </p:cNvPr>
          <p:cNvSpPr>
            <a:spLocks noGrp="1"/>
          </p:cNvSpPr>
          <p:nvPr>
            <p:ph type="title"/>
          </p:nvPr>
        </p:nvSpPr>
        <p:spPr>
          <a:xfrm>
            <a:off x="3486149" y="1424968"/>
            <a:ext cx="3924301" cy="10451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err="1">
                <a:latin typeface="Arial" panose="020B0604020202020204" pitchFamily="34" charset="0"/>
                <a:cs typeface="Arial" panose="020B0604020202020204" pitchFamily="34" charset="0"/>
              </a:rPr>
              <a:t>Katalon</a:t>
            </a:r>
            <a:r>
              <a:rPr lang="en-US" dirty="0">
                <a:latin typeface="Arial" panose="020B0604020202020204" pitchFamily="34" charset="0"/>
                <a:cs typeface="Arial" panose="020B0604020202020204" pitchFamily="34" charset="0"/>
              </a:rPr>
              <a:t> ide</a:t>
            </a:r>
          </a:p>
        </p:txBody>
      </p:sp>
      <p:sp>
        <p:nvSpPr>
          <p:cNvPr id="3" name="Content Placeholder 2">
            <a:extLst>
              <a:ext uri="{FF2B5EF4-FFF2-40B4-BE49-F238E27FC236}">
                <a16:creationId xmlns:a16="http://schemas.microsoft.com/office/drawing/2014/main" id="{1598CFE3-4694-4951-8295-2BFF6AAE5B4F}"/>
              </a:ext>
            </a:extLst>
          </p:cNvPr>
          <p:cNvSpPr>
            <a:spLocks noGrp="1"/>
          </p:cNvSpPr>
          <p:nvPr>
            <p:ph sz="half" idx="1"/>
          </p:nvPr>
        </p:nvSpPr>
        <p:spPr>
          <a:xfrm>
            <a:off x="5307010" y="3117056"/>
            <a:ext cx="5995990" cy="28178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dirty="0" err="1">
                <a:latin typeface="Arial" panose="020B0604020202020204" pitchFamily="34" charset="0"/>
                <a:cs typeface="Arial" panose="020B0604020202020204" pitchFamily="34" charset="0"/>
              </a:rPr>
              <a:t>Katalon</a:t>
            </a:r>
            <a:r>
              <a:rPr lang="en-US" sz="2800" dirty="0">
                <a:latin typeface="Arial" panose="020B0604020202020204" pitchFamily="34" charset="0"/>
                <a:cs typeface="Arial" panose="020B0604020202020204" pitchFamily="34" charset="0"/>
              </a:rPr>
              <a:t> Recorder helps record, play, debug, manage automated tests, and export to C#, Java, Ruby, Python, Groovy, or Robot Framework</a:t>
            </a:r>
          </a:p>
        </p:txBody>
      </p:sp>
      <p:pic>
        <p:nvPicPr>
          <p:cNvPr id="6" name="Content Placeholder 5">
            <a:extLst>
              <a:ext uri="{FF2B5EF4-FFF2-40B4-BE49-F238E27FC236}">
                <a16:creationId xmlns:a16="http://schemas.microsoft.com/office/drawing/2014/main" id="{D122DF23-14FD-4807-863D-89AB37395ABC}"/>
              </a:ext>
            </a:extLst>
          </p:cNvPr>
          <p:cNvPicPr>
            <a:picLocks noGrp="1" noChangeAspect="1"/>
          </p:cNvPicPr>
          <p:nvPr>
            <p:ph sz="half" idx="2"/>
          </p:nvPr>
        </p:nvPicPr>
        <p:blipFill>
          <a:blip r:embed="rId2"/>
          <a:stretch>
            <a:fillRect/>
          </a:stretch>
        </p:blipFill>
        <p:spPr>
          <a:xfrm>
            <a:off x="546100" y="0"/>
            <a:ext cx="2457450" cy="2406650"/>
          </a:xfrm>
        </p:spPr>
      </p:pic>
    </p:spTree>
    <p:extLst>
      <p:ext uri="{BB962C8B-B14F-4D97-AF65-F5344CB8AC3E}">
        <p14:creationId xmlns:p14="http://schemas.microsoft.com/office/powerpoint/2010/main" val="1898297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A0F03-AA98-4F5F-B2A7-81B3A176A336}"/>
              </a:ext>
            </a:extLst>
          </p:cNvPr>
          <p:cNvSpPr>
            <a:spLocks noGrp="1"/>
          </p:cNvSpPr>
          <p:nvPr>
            <p:ph type="title"/>
          </p:nvPr>
        </p:nvSpPr>
        <p:spPr/>
        <p:txBody>
          <a:bodyPr/>
          <a:lstStyle/>
          <a:p>
            <a:r>
              <a:rPr lang="en-US" dirty="0"/>
              <a:t>KATALON IDE RECORD AND PLAY</a:t>
            </a:r>
          </a:p>
        </p:txBody>
      </p:sp>
      <p:pic>
        <p:nvPicPr>
          <p:cNvPr id="6" name="Content Placeholder 5">
            <a:extLst>
              <a:ext uri="{FF2B5EF4-FFF2-40B4-BE49-F238E27FC236}">
                <a16:creationId xmlns:a16="http://schemas.microsoft.com/office/drawing/2014/main" id="{6666CD68-CCFD-4D44-9D24-4913D4C04E04}"/>
              </a:ext>
            </a:extLst>
          </p:cNvPr>
          <p:cNvPicPr>
            <a:picLocks noGrp="1" noChangeAspect="1"/>
          </p:cNvPicPr>
          <p:nvPr>
            <p:ph sz="half" idx="1"/>
          </p:nvPr>
        </p:nvPicPr>
        <p:blipFill>
          <a:blip r:embed="rId2"/>
          <a:stretch>
            <a:fillRect/>
          </a:stretch>
        </p:blipFill>
        <p:spPr>
          <a:xfrm>
            <a:off x="914400" y="1828800"/>
            <a:ext cx="9601200" cy="3564783"/>
          </a:xfrm>
        </p:spPr>
      </p:pic>
    </p:spTree>
    <p:extLst>
      <p:ext uri="{BB962C8B-B14F-4D97-AF65-F5344CB8AC3E}">
        <p14:creationId xmlns:p14="http://schemas.microsoft.com/office/powerpoint/2010/main" val="751736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B4B9E-8490-48C7-9AEC-E80053B1CEF0}"/>
              </a:ext>
            </a:extLst>
          </p:cNvPr>
          <p:cNvSpPr>
            <a:spLocks noGrp="1"/>
          </p:cNvSpPr>
          <p:nvPr>
            <p:ph type="title"/>
          </p:nvPr>
        </p:nvSpPr>
        <p:spPr>
          <a:xfrm>
            <a:off x="2227263" y="447068"/>
            <a:ext cx="4281487" cy="7022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0A752A2C-1996-4936-92AF-4DCC4EA48926}"/>
              </a:ext>
            </a:extLst>
          </p:cNvPr>
          <p:cNvSpPr>
            <a:spLocks noGrp="1"/>
          </p:cNvSpPr>
          <p:nvPr>
            <p:ph idx="1"/>
          </p:nvPr>
        </p:nvSpPr>
        <p:spPr>
          <a:xfrm>
            <a:off x="913795" y="1521502"/>
            <a:ext cx="10353762" cy="488943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pPr marL="0" indent="0">
              <a:lnSpc>
                <a:spcPct val="150000"/>
              </a:lnSpc>
              <a:buNone/>
            </a:pPr>
            <a:r>
              <a:rPr lang="en-US" dirty="0">
                <a:latin typeface="Arial" panose="020B0604020202020204" pitchFamily="34" charset="0"/>
                <a:cs typeface="Arial" panose="020B0604020202020204" pitchFamily="34" charset="0"/>
              </a:rPr>
              <a:t>In this Project we are performing end-to-end quality assurance automation task using various Functional and Selenium Web driver testing tools.</a:t>
            </a:r>
          </a:p>
          <a:p>
            <a:pPr marL="0" indent="0">
              <a:lnSpc>
                <a:spcPct val="150000"/>
              </a:lnSpc>
              <a:buNone/>
            </a:pPr>
            <a:r>
              <a:rPr lang="en-US" dirty="0">
                <a:latin typeface="Arial" panose="020B0604020202020204" pitchFamily="34" charset="0"/>
                <a:cs typeface="Arial" panose="020B0604020202020204" pitchFamily="34" charset="0"/>
              </a:rPr>
              <a:t>This Presentation describes testing framework and tools worked with. Software testing is a critical element of software quality assurance and </a:t>
            </a:r>
          </a:p>
          <a:p>
            <a:pPr marL="0" indent="0">
              <a:lnSpc>
                <a:spcPct val="150000"/>
              </a:lnSpc>
              <a:buNone/>
            </a:pPr>
            <a:r>
              <a:rPr lang="en-US" dirty="0">
                <a:latin typeface="Arial" panose="020B0604020202020204" pitchFamily="34" charset="0"/>
                <a:cs typeface="Arial" panose="020B0604020202020204" pitchFamily="34" charset="0"/>
              </a:rPr>
              <a:t>represents the ultimate review of specification, design, and coding. Test Automation is the best way to increase the effectiveness, efficiency </a:t>
            </a:r>
          </a:p>
          <a:p>
            <a:pPr marL="0" indent="0">
              <a:lnSpc>
                <a:spcPct val="150000"/>
              </a:lnSpc>
              <a:buNone/>
            </a:pPr>
            <a:r>
              <a:rPr lang="en-US" dirty="0">
                <a:latin typeface="Arial" panose="020B0604020202020204" pitchFamily="34" charset="0"/>
                <a:cs typeface="Arial" panose="020B0604020202020204" pitchFamily="34" charset="0"/>
              </a:rPr>
              <a:t>and coverage of our software testing. Test objectives are to provide adequate coverage metrics and requirements validation to verify that the functionality of CARGURUS works as expected.</a:t>
            </a:r>
          </a:p>
          <a:p>
            <a:pPr marL="0" indent="0">
              <a:lnSpc>
                <a:spcPct val="100000"/>
              </a:lnSpc>
              <a:buNone/>
            </a:pP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3134864"/>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97125-7FAC-4A4B-99AE-E1FDF8FDC8C5}"/>
              </a:ext>
            </a:extLst>
          </p:cNvPr>
          <p:cNvSpPr>
            <a:spLocks noGrp="1"/>
          </p:cNvSpPr>
          <p:nvPr>
            <p:ph type="title"/>
          </p:nvPr>
        </p:nvSpPr>
        <p:spPr/>
        <p:txBody>
          <a:bodyPr/>
          <a:lstStyle/>
          <a:p>
            <a:r>
              <a:rPr lang="en-US" dirty="0"/>
              <a:t>KATALON IDE EXPORT</a:t>
            </a:r>
          </a:p>
        </p:txBody>
      </p:sp>
      <p:pic>
        <p:nvPicPr>
          <p:cNvPr id="6" name="Content Placeholder 5">
            <a:extLst>
              <a:ext uri="{FF2B5EF4-FFF2-40B4-BE49-F238E27FC236}">
                <a16:creationId xmlns:a16="http://schemas.microsoft.com/office/drawing/2014/main" id="{6C07DA5C-4240-484C-B790-ADA898361D20}"/>
              </a:ext>
            </a:extLst>
          </p:cNvPr>
          <p:cNvPicPr>
            <a:picLocks noGrp="1" noChangeAspect="1"/>
          </p:cNvPicPr>
          <p:nvPr>
            <p:ph sz="half" idx="1"/>
          </p:nvPr>
        </p:nvPicPr>
        <p:blipFill>
          <a:blip r:embed="rId2"/>
          <a:stretch>
            <a:fillRect/>
          </a:stretch>
        </p:blipFill>
        <p:spPr>
          <a:xfrm>
            <a:off x="914400" y="1596452"/>
            <a:ext cx="7854846" cy="3797131"/>
          </a:xfrm>
        </p:spPr>
      </p:pic>
    </p:spTree>
    <p:extLst>
      <p:ext uri="{BB962C8B-B14F-4D97-AF65-F5344CB8AC3E}">
        <p14:creationId xmlns:p14="http://schemas.microsoft.com/office/powerpoint/2010/main" val="15573052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59E21-E39D-432B-99B6-B82BFA8B5617}"/>
              </a:ext>
            </a:extLst>
          </p:cNvPr>
          <p:cNvSpPr>
            <a:spLocks noGrp="1"/>
          </p:cNvSpPr>
          <p:nvPr>
            <p:ph type="title"/>
          </p:nvPr>
        </p:nvSpPr>
        <p:spPr>
          <a:xfrm>
            <a:off x="913795" y="292308"/>
            <a:ext cx="10354280" cy="1193543"/>
          </a:xfrm>
        </p:spPr>
        <p:txBody>
          <a:bodyPr/>
          <a:lstStyle/>
          <a:p>
            <a:r>
              <a:rPr lang="en-US" dirty="0"/>
              <a:t>EXECUTION OF THE SCRIPT</a:t>
            </a:r>
          </a:p>
        </p:txBody>
      </p:sp>
      <p:pic>
        <p:nvPicPr>
          <p:cNvPr id="6" name="Content Placeholder 5">
            <a:extLst>
              <a:ext uri="{FF2B5EF4-FFF2-40B4-BE49-F238E27FC236}">
                <a16:creationId xmlns:a16="http://schemas.microsoft.com/office/drawing/2014/main" id="{DCBCA3AA-622E-4974-85D1-C79540AAEA0B}"/>
              </a:ext>
            </a:extLst>
          </p:cNvPr>
          <p:cNvPicPr>
            <a:picLocks noGrp="1" noChangeAspect="1"/>
          </p:cNvPicPr>
          <p:nvPr>
            <p:ph sz="half" idx="2"/>
          </p:nvPr>
        </p:nvPicPr>
        <p:blipFill>
          <a:blip r:embed="rId2"/>
          <a:stretch>
            <a:fillRect/>
          </a:stretch>
        </p:blipFill>
        <p:spPr>
          <a:xfrm>
            <a:off x="2136098" y="1543987"/>
            <a:ext cx="9131977" cy="5209082"/>
          </a:xfrm>
        </p:spPr>
      </p:pic>
    </p:spTree>
    <p:extLst>
      <p:ext uri="{BB962C8B-B14F-4D97-AF65-F5344CB8AC3E}">
        <p14:creationId xmlns:p14="http://schemas.microsoft.com/office/powerpoint/2010/main" val="6734485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5C9FC-F770-4540-AE13-38A923193417}"/>
              </a:ext>
            </a:extLst>
          </p:cNvPr>
          <p:cNvSpPr>
            <a:spLocks noGrp="1"/>
          </p:cNvSpPr>
          <p:nvPr>
            <p:ph type="title"/>
          </p:nvPr>
        </p:nvSpPr>
        <p:spPr>
          <a:xfrm>
            <a:off x="913795" y="609601"/>
            <a:ext cx="10353761" cy="814466"/>
          </a:xfrm>
        </p:spPr>
        <p:txBody>
          <a:bodyPr/>
          <a:lstStyle/>
          <a:p>
            <a:endParaRPr lang="en-US" dirty="0"/>
          </a:p>
        </p:txBody>
      </p:sp>
      <p:pic>
        <p:nvPicPr>
          <p:cNvPr id="6" name="Content Placeholder 5">
            <a:extLst>
              <a:ext uri="{FF2B5EF4-FFF2-40B4-BE49-F238E27FC236}">
                <a16:creationId xmlns:a16="http://schemas.microsoft.com/office/drawing/2014/main" id="{9883A63D-0713-4CE0-972F-55E73AC2C9CE}"/>
              </a:ext>
            </a:extLst>
          </p:cNvPr>
          <p:cNvPicPr>
            <a:picLocks noGrp="1" noChangeAspect="1"/>
          </p:cNvPicPr>
          <p:nvPr>
            <p:ph sz="half" idx="1"/>
          </p:nvPr>
        </p:nvPicPr>
        <p:blipFill>
          <a:blip r:embed="rId2"/>
          <a:stretch>
            <a:fillRect/>
          </a:stretch>
        </p:blipFill>
        <p:spPr>
          <a:xfrm>
            <a:off x="914400" y="1521502"/>
            <a:ext cx="10290748" cy="5231567"/>
          </a:xfrm>
        </p:spPr>
      </p:pic>
    </p:spTree>
    <p:extLst>
      <p:ext uri="{BB962C8B-B14F-4D97-AF65-F5344CB8AC3E}">
        <p14:creationId xmlns:p14="http://schemas.microsoft.com/office/powerpoint/2010/main" val="4032451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1388A-6800-42A0-BAC3-72B1CF40C6FF}"/>
              </a:ext>
            </a:extLst>
          </p:cNvPr>
          <p:cNvSpPr>
            <a:spLocks noGrp="1"/>
          </p:cNvSpPr>
          <p:nvPr>
            <p:ph type="title"/>
          </p:nvPr>
        </p:nvSpPr>
        <p:spPr>
          <a:xfrm>
            <a:off x="4202113" y="312144"/>
            <a:ext cx="3087687" cy="85006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solidFill>
                  <a:schemeClr val="tx2"/>
                </a:solidFill>
                <a:latin typeface="Arial" panose="020B0604020202020204" pitchFamily="34" charset="0"/>
                <a:cs typeface="Arial" panose="020B0604020202020204" pitchFamily="34" charset="0"/>
              </a:rPr>
              <a:t>SELENIUM</a:t>
            </a:r>
          </a:p>
        </p:txBody>
      </p:sp>
      <p:sp>
        <p:nvSpPr>
          <p:cNvPr id="3" name="Content Placeholder 2">
            <a:extLst>
              <a:ext uri="{FF2B5EF4-FFF2-40B4-BE49-F238E27FC236}">
                <a16:creationId xmlns:a16="http://schemas.microsoft.com/office/drawing/2014/main" id="{D0793AEE-3CE6-407B-8C39-64C6E62742E6}"/>
              </a:ext>
            </a:extLst>
          </p:cNvPr>
          <p:cNvSpPr>
            <a:spLocks noGrp="1"/>
          </p:cNvSpPr>
          <p:nvPr>
            <p:ph idx="1"/>
          </p:nvPr>
        </p:nvSpPr>
        <p:spPr>
          <a:xfrm>
            <a:off x="1238251" y="1468582"/>
            <a:ext cx="10050460" cy="454429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dirty="0">
                <a:latin typeface="Arial" panose="020B0604020202020204" pitchFamily="34" charset="0"/>
                <a:cs typeface="Arial" panose="020B0604020202020204" pitchFamily="34" charset="0"/>
              </a:rPr>
              <a:t>Selenium automates browsers. It is for automating web applications for testing purposes. </a:t>
            </a:r>
          </a:p>
          <a:p>
            <a:pPr marL="0" indent="0">
              <a:buNone/>
            </a:pPr>
            <a:r>
              <a:rPr lang="en-US" b="1" dirty="0">
                <a:solidFill>
                  <a:schemeClr val="tx2"/>
                </a:solidFill>
                <a:latin typeface="Arial" panose="020B0604020202020204" pitchFamily="34" charset="0"/>
                <a:cs typeface="Arial" panose="020B0604020202020204" pitchFamily="34" charset="0"/>
              </a:rPr>
              <a:t>Selenium WebDriver</a:t>
            </a:r>
          </a:p>
          <a:p>
            <a:r>
              <a:rPr lang="en-US" dirty="0">
                <a:latin typeface="Arial" panose="020B0604020202020204" pitchFamily="34" charset="0"/>
                <a:cs typeface="Arial" panose="020B0604020202020204" pitchFamily="34" charset="0"/>
              </a:rPr>
              <a:t>creates robust, browser-based regression automation suites and tests scale and distribute scripts across many environments</a:t>
            </a:r>
          </a:p>
          <a:p>
            <a:pPr marL="0" indent="0">
              <a:buNone/>
            </a:pPr>
            <a:endParaRPr lang="en-US" b="1"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519802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903947-EE7A-4D69-890E-F59420CDAE57}"/>
              </a:ext>
            </a:extLst>
          </p:cNvPr>
          <p:cNvSpPr>
            <a:spLocks noGrp="1"/>
          </p:cNvSpPr>
          <p:nvPr>
            <p:ph idx="1"/>
          </p:nvPr>
        </p:nvSpPr>
        <p:spPr/>
        <p:txBody>
          <a:bodyPr/>
          <a:lstStyle/>
          <a:p>
            <a:r>
              <a:rPr lang="en-US" sz="2800" dirty="0">
                <a:effectLst/>
                <a:latin typeface="Arial" panose="020B0604020202020204" pitchFamily="34" charset="0"/>
                <a:cs typeface="Arial" panose="020B0604020202020204" pitchFamily="34" charset="0"/>
              </a:rPr>
              <a:t>Dependency management</a:t>
            </a:r>
          </a:p>
          <a:p>
            <a:r>
              <a:rPr lang="en-US" sz="2800" dirty="0">
                <a:effectLst/>
                <a:latin typeface="Arial" panose="020B0604020202020204" pitchFamily="34" charset="0"/>
                <a:cs typeface="Arial" panose="020B0604020202020204" pitchFamily="34" charset="0"/>
              </a:rPr>
              <a:t>Build lifecycle management</a:t>
            </a:r>
          </a:p>
          <a:p>
            <a:r>
              <a:rPr lang="en-US" sz="2800" dirty="0">
                <a:effectLst/>
                <a:latin typeface="Arial" panose="020B0604020202020204" pitchFamily="34" charset="0"/>
                <a:cs typeface="Arial" panose="020B0604020202020204" pitchFamily="34" charset="0"/>
              </a:rPr>
              <a:t>Large existing repository</a:t>
            </a:r>
          </a:p>
          <a:p>
            <a:r>
              <a:rPr lang="en-US" sz="2800" dirty="0">
                <a:effectLst/>
                <a:latin typeface="Arial" panose="020B0604020202020204" pitchFamily="34" charset="0"/>
                <a:cs typeface="Arial" panose="020B0604020202020204" pitchFamily="34" charset="0"/>
              </a:rPr>
              <a:t>Build process is standardized for all projects</a:t>
            </a:r>
          </a:p>
          <a:p>
            <a:r>
              <a:rPr lang="en-US" sz="2800" dirty="0">
                <a:effectLst/>
                <a:latin typeface="Arial" panose="020B0604020202020204" pitchFamily="34" charset="0"/>
                <a:cs typeface="Arial" panose="020B0604020202020204" pitchFamily="34" charset="0"/>
              </a:rPr>
              <a:t>Easy to plugin to CI, You can run the same build locally and via a ci tool like Jenkins by setting up a maven build job</a:t>
            </a:r>
          </a:p>
          <a:p>
            <a:endParaRPr lang="en-US" dirty="0">
              <a:effectLst/>
            </a:endParaRPr>
          </a:p>
        </p:txBody>
      </p:sp>
      <p:pic>
        <p:nvPicPr>
          <p:cNvPr id="4" name="Content Placeholder 4">
            <a:extLst>
              <a:ext uri="{FF2B5EF4-FFF2-40B4-BE49-F238E27FC236}">
                <a16:creationId xmlns:a16="http://schemas.microsoft.com/office/drawing/2014/main" id="{3A217B17-ED3B-4F41-9452-6B8D9528A98C}"/>
              </a:ext>
            </a:extLst>
          </p:cNvPr>
          <p:cNvPicPr>
            <a:picLocks noGrp="1" noChangeAspect="1"/>
          </p:cNvPicPr>
          <p:nvPr>
            <p:ph idx="1"/>
          </p:nvPr>
        </p:nvPicPr>
        <p:blipFill>
          <a:blip r:embed="rId2"/>
          <a:stretch>
            <a:fillRect/>
          </a:stretch>
        </p:blipFill>
        <p:spPr>
          <a:xfrm>
            <a:off x="5562600" y="344484"/>
            <a:ext cx="4438650" cy="1160466"/>
          </a:xfrm>
        </p:spPr>
      </p:pic>
    </p:spTree>
    <p:extLst>
      <p:ext uri="{BB962C8B-B14F-4D97-AF65-F5344CB8AC3E}">
        <p14:creationId xmlns:p14="http://schemas.microsoft.com/office/powerpoint/2010/main" val="26857775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F817-B313-4FF3-B109-D1725028DE20}"/>
              </a:ext>
            </a:extLst>
          </p:cNvPr>
          <p:cNvSpPr>
            <a:spLocks noGrp="1"/>
          </p:cNvSpPr>
          <p:nvPr>
            <p:ph type="title"/>
          </p:nvPr>
        </p:nvSpPr>
        <p:spPr/>
        <p:txBody>
          <a:bodyPr>
            <a:noAutofit/>
          </a:bodyPr>
          <a:lstStyle/>
          <a:p>
            <a:r>
              <a:rPr lang="en-US" sz="2400" dirty="0">
                <a:latin typeface="Arial" panose="020B0604020202020204" pitchFamily="34" charset="0"/>
                <a:cs typeface="Arial" panose="020B0604020202020204" pitchFamily="34" charset="0"/>
              </a:rPr>
              <a:t>JUnit is an open source framework designed for the purpose of writing and running tests.</a:t>
            </a:r>
            <a:br>
              <a:rPr lang="en-US" sz="2400" dirty="0">
                <a:latin typeface="Arial" panose="020B0604020202020204" pitchFamily="34" charset="0"/>
                <a:cs typeface="Arial" panose="020B0604020202020204" pitchFamily="34" charset="0"/>
              </a:rPr>
            </a:b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Junit Provides:</a:t>
            </a:r>
            <a:endParaRPr lang="en-US" sz="2400" dirty="0"/>
          </a:p>
        </p:txBody>
      </p:sp>
      <p:sp>
        <p:nvSpPr>
          <p:cNvPr id="3" name="Content Placeholder 2">
            <a:extLst>
              <a:ext uri="{FF2B5EF4-FFF2-40B4-BE49-F238E27FC236}">
                <a16:creationId xmlns:a16="http://schemas.microsoft.com/office/drawing/2014/main" id="{DB5CF23E-325E-46B5-A4BE-C6CF72341E50}"/>
              </a:ext>
            </a:extLst>
          </p:cNvPr>
          <p:cNvSpPr>
            <a:spLocks noGrp="1"/>
          </p:cNvSpPr>
          <p:nvPr>
            <p:ph sz="half" idx="1"/>
          </p:nvPr>
        </p:nvSpPr>
        <p:spPr>
          <a:xfrm>
            <a:off x="400050" y="2088319"/>
            <a:ext cx="5619749" cy="4534731"/>
          </a:xfrm>
        </p:spPr>
        <p:txBody>
          <a:bodyPr>
            <a:noAutofit/>
          </a:bodyPr>
          <a:lstStyle/>
          <a:p>
            <a:r>
              <a:rPr lang="en-US" sz="1800" dirty="0">
                <a:latin typeface="Arial" panose="020B0604020202020204" pitchFamily="34" charset="0"/>
                <a:cs typeface="Arial" panose="020B0604020202020204" pitchFamily="34" charset="0"/>
              </a:rPr>
              <a:t>Annotations to identify test methods</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assertions for testing expected results</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test runners for running test</a:t>
            </a:r>
          </a:p>
          <a:p>
            <a:r>
              <a:rPr lang="en-US" sz="1800" dirty="0">
                <a:latin typeface="Arial" panose="020B0604020202020204" pitchFamily="34" charset="0"/>
                <a:cs typeface="Arial" panose="020B0604020202020204" pitchFamily="34" charset="0"/>
              </a:rPr>
              <a:t> Allows you to writes code fasten</a:t>
            </a:r>
          </a:p>
          <a:p>
            <a:r>
              <a:rPr lang="en-US" sz="1800" dirty="0">
                <a:latin typeface="Arial" panose="020B0604020202020204" pitchFamily="34" charset="0"/>
                <a:cs typeface="Arial" panose="020B0604020202020204" pitchFamily="34" charset="0"/>
              </a:rPr>
              <a:t>Increases QUALITY </a:t>
            </a:r>
          </a:p>
          <a:p>
            <a:r>
              <a:rPr lang="en-US" sz="1800" dirty="0">
                <a:latin typeface="Arial" panose="020B0604020202020204" pitchFamily="34" charset="0"/>
                <a:cs typeface="Arial" panose="020B0604020202020204" pitchFamily="34" charset="0"/>
              </a:rPr>
              <a:t>Simple</a:t>
            </a:r>
          </a:p>
          <a:p>
            <a:r>
              <a:rPr lang="en-US" sz="1800" dirty="0">
                <a:latin typeface="Arial" panose="020B0604020202020204" pitchFamily="34" charset="0"/>
                <a:cs typeface="Arial" panose="020B0604020202020204" pitchFamily="34" charset="0"/>
              </a:rPr>
              <a:t>Less time</a:t>
            </a:r>
          </a:p>
          <a:p>
            <a:r>
              <a:rPr lang="en-US" sz="1800" dirty="0">
                <a:latin typeface="Arial" panose="020B0604020202020204" pitchFamily="34" charset="0"/>
                <a:cs typeface="Arial" panose="020B0604020202020204" pitchFamily="34" charset="0"/>
              </a:rPr>
              <a:t>Tests can be run automatically</a:t>
            </a:r>
          </a:p>
          <a:p>
            <a:r>
              <a:rPr lang="en-US" sz="1800" dirty="0">
                <a:latin typeface="Arial" panose="020B0604020202020204" pitchFamily="34" charset="0"/>
                <a:cs typeface="Arial" panose="020B0604020202020204" pitchFamily="34" charset="0"/>
              </a:rPr>
              <a:t>Test suites</a:t>
            </a:r>
          </a:p>
          <a:p>
            <a:r>
              <a:rPr lang="en-US" sz="1800" dirty="0">
                <a:latin typeface="Arial" panose="020B0604020202020204" pitchFamily="34" charset="0"/>
                <a:cs typeface="Arial" panose="020B0604020202020204" pitchFamily="34" charset="0"/>
              </a:rPr>
              <a:t>Test progress </a:t>
            </a:r>
            <a:br>
              <a:rPr lang="en-US" sz="1800" dirty="0">
                <a:latin typeface="Arial" panose="020B0604020202020204" pitchFamily="34" charset="0"/>
                <a:cs typeface="Arial" panose="020B0604020202020204" pitchFamily="34" charset="0"/>
              </a:rPr>
            </a:br>
            <a:endParaRPr lang="en-US" sz="1800" dirty="0"/>
          </a:p>
        </p:txBody>
      </p:sp>
      <p:pic>
        <p:nvPicPr>
          <p:cNvPr id="5" name="Content Placeholder 4">
            <a:extLst>
              <a:ext uri="{FF2B5EF4-FFF2-40B4-BE49-F238E27FC236}">
                <a16:creationId xmlns:a16="http://schemas.microsoft.com/office/drawing/2014/main" id="{24D7097D-B936-40E0-A3DF-D4E2E53CD9F3}"/>
              </a:ext>
            </a:extLst>
          </p:cNvPr>
          <p:cNvPicPr>
            <a:picLocks noGrp="1" noChangeAspect="1"/>
          </p:cNvPicPr>
          <p:nvPr>
            <p:ph sz="half" idx="2"/>
          </p:nvPr>
        </p:nvPicPr>
        <p:blipFill>
          <a:blip r:embed="rId2"/>
          <a:stretch>
            <a:fillRect/>
          </a:stretch>
        </p:blipFill>
        <p:spPr>
          <a:xfrm>
            <a:off x="6942124" y="2167718"/>
            <a:ext cx="3557614" cy="3543326"/>
          </a:xfrm>
        </p:spPr>
      </p:pic>
    </p:spTree>
    <p:extLst>
      <p:ext uri="{BB962C8B-B14F-4D97-AF65-F5344CB8AC3E}">
        <p14:creationId xmlns:p14="http://schemas.microsoft.com/office/powerpoint/2010/main" val="1897995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44ECE-5C9A-4797-9983-6CBD065C4634}"/>
              </a:ext>
            </a:extLst>
          </p:cNvPr>
          <p:cNvSpPr>
            <a:spLocks noGrp="1"/>
          </p:cNvSpPr>
          <p:nvPr>
            <p:ph type="title"/>
          </p:nvPr>
        </p:nvSpPr>
        <p:spPr>
          <a:xfrm>
            <a:off x="1280055" y="317501"/>
            <a:ext cx="5304895" cy="108108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sz="4000" dirty="0">
                <a:latin typeface="Arial" panose="020B0604020202020204" pitchFamily="34" charset="0"/>
                <a:cs typeface="Arial" panose="020B0604020202020204" pitchFamily="34" charset="0"/>
              </a:rPr>
              <a:t>Selenium </a:t>
            </a:r>
            <a:r>
              <a:rPr lang="en-US" sz="4000" dirty="0" err="1">
                <a:latin typeface="Arial" panose="020B0604020202020204" pitchFamily="34" charset="0"/>
                <a:cs typeface="Arial" panose="020B0604020202020204" pitchFamily="34" charset="0"/>
              </a:rPr>
              <a:t>webdriver</a:t>
            </a:r>
            <a:endParaRPr lang="en-US" sz="4000" dirty="0">
              <a:latin typeface="Arial" panose="020B0604020202020204" pitchFamily="34" charset="0"/>
              <a:cs typeface="Arial" panose="020B0604020202020204" pitchFamily="34" charset="0"/>
            </a:endParaRPr>
          </a:p>
        </p:txBody>
      </p:sp>
      <p:pic>
        <p:nvPicPr>
          <p:cNvPr id="6" name="Content Placeholder 5">
            <a:extLst>
              <a:ext uri="{FF2B5EF4-FFF2-40B4-BE49-F238E27FC236}">
                <a16:creationId xmlns:a16="http://schemas.microsoft.com/office/drawing/2014/main" id="{A6A0B684-441F-42A5-AB59-75E3EEE51BAD}"/>
              </a:ext>
            </a:extLst>
          </p:cNvPr>
          <p:cNvPicPr>
            <a:picLocks noGrp="1" noChangeAspect="1"/>
          </p:cNvPicPr>
          <p:nvPr>
            <p:ph idx="1"/>
          </p:nvPr>
        </p:nvPicPr>
        <p:blipFill>
          <a:blip r:embed="rId2"/>
          <a:stretch>
            <a:fillRect/>
          </a:stretch>
        </p:blipFill>
        <p:spPr>
          <a:xfrm>
            <a:off x="7448550" y="1155700"/>
            <a:ext cx="3466579" cy="3238893"/>
          </a:xfrm>
        </p:spPr>
      </p:pic>
      <p:sp>
        <p:nvSpPr>
          <p:cNvPr id="4" name="Text Placeholder 3">
            <a:extLst>
              <a:ext uri="{FF2B5EF4-FFF2-40B4-BE49-F238E27FC236}">
                <a16:creationId xmlns:a16="http://schemas.microsoft.com/office/drawing/2014/main" id="{FE4144AE-F84E-46C1-8095-F75B00FEAAFF}"/>
              </a:ext>
            </a:extLst>
          </p:cNvPr>
          <p:cNvSpPr>
            <a:spLocks noGrp="1"/>
          </p:cNvSpPr>
          <p:nvPr>
            <p:ph type="body" sz="half" idx="2"/>
          </p:nvPr>
        </p:nvSpPr>
        <p:spPr>
          <a:xfrm>
            <a:off x="892705" y="2648743"/>
            <a:ext cx="5546195"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dirty="0">
                <a:latin typeface="Arial" panose="020B0604020202020204" pitchFamily="34" charset="0"/>
                <a:cs typeface="Arial" panose="020B0604020202020204" pitchFamily="34" charset="0"/>
              </a:rPr>
              <a:t>Selenium-WebDriver makes direct calls to the browser using each browser’s native support for automation. How these direct calls are made, and the features they support depends on the browser you are using.</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890633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7830052-B6E1-4EBD-B5DC-65074EBE530E}"/>
              </a:ext>
            </a:extLst>
          </p:cNvPr>
          <p:cNvPicPr>
            <a:picLocks noGrp="1" noChangeAspect="1"/>
          </p:cNvPicPr>
          <p:nvPr>
            <p:ph sz="half" idx="1"/>
          </p:nvPr>
        </p:nvPicPr>
        <p:blipFill>
          <a:blip r:embed="rId2"/>
          <a:stretch>
            <a:fillRect/>
          </a:stretch>
        </p:blipFill>
        <p:spPr>
          <a:xfrm>
            <a:off x="849313" y="666750"/>
            <a:ext cx="4878387" cy="3694646"/>
          </a:xfrm>
        </p:spPr>
      </p:pic>
      <p:sp>
        <p:nvSpPr>
          <p:cNvPr id="4" name="Content Placeholder 3">
            <a:extLst>
              <a:ext uri="{FF2B5EF4-FFF2-40B4-BE49-F238E27FC236}">
                <a16:creationId xmlns:a16="http://schemas.microsoft.com/office/drawing/2014/main" id="{3B4CD8CC-22C9-4952-95B6-341E3E9437A8}"/>
              </a:ext>
            </a:extLst>
          </p:cNvPr>
          <p:cNvSpPr>
            <a:spLocks noGrp="1"/>
          </p:cNvSpPr>
          <p:nvPr>
            <p:ph sz="half" idx="2"/>
          </p:nvPr>
        </p:nvSpPr>
        <p:spPr>
          <a:xfrm>
            <a:off x="6173403" y="806451"/>
            <a:ext cx="5094154" cy="49847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sz="2800" b="1" dirty="0">
                <a:latin typeface="Arial" panose="020B0604020202020204" pitchFamily="34" charset="0"/>
                <a:cs typeface="Arial" panose="020B0604020202020204" pitchFamily="34" charset="0"/>
              </a:rPr>
              <a:t>Jenkins</a:t>
            </a:r>
            <a:r>
              <a:rPr lang="en-US" sz="2800" dirty="0">
                <a:latin typeface="Arial" panose="020B0604020202020204" pitchFamily="34" charset="0"/>
                <a:cs typeface="Arial" panose="020B0604020202020204" pitchFamily="34" charset="0"/>
              </a:rPr>
              <a:t> is an open  source automation server written in Java. Jenkins helps to automate the non-human part of the software development process, with continuous integration and facilitating technical aspects of continuous delivery.</a:t>
            </a:r>
          </a:p>
          <a:p>
            <a:pPr marL="0" indent="0">
              <a:buNone/>
            </a:pP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95491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DE30AA-D1C2-437A-A260-C75D1FE5D775}"/>
              </a:ext>
            </a:extLst>
          </p:cNvPr>
          <p:cNvSpPr>
            <a:spLocks noGrp="1"/>
          </p:cNvSpPr>
          <p:nvPr>
            <p:ph sz="half" idx="2"/>
          </p:nvPr>
        </p:nvSpPr>
        <p:spPr>
          <a:xfrm>
            <a:off x="3656804" y="1809747"/>
            <a:ext cx="6839746" cy="384175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b="1" dirty="0">
                <a:latin typeface="Arial" panose="020B0604020202020204" pitchFamily="34" charset="0"/>
                <a:cs typeface="Arial" panose="020B0604020202020204" pitchFamily="34" charset="0"/>
              </a:rPr>
              <a:t>NetBeans</a:t>
            </a:r>
            <a:r>
              <a:rPr lang="en-US" sz="2800" dirty="0">
                <a:latin typeface="Arial" panose="020B0604020202020204" pitchFamily="34" charset="0"/>
                <a:cs typeface="Arial" panose="020B0604020202020204" pitchFamily="34" charset="0"/>
              </a:rPr>
              <a:t> is an integrated development environment  (IDE) for Java. NetBeans allows applications to be developed from a set of modular software components called </a:t>
            </a:r>
            <a:r>
              <a:rPr lang="en-US" sz="2800" i="1" dirty="0">
                <a:latin typeface="Arial" panose="020B0604020202020204" pitchFamily="34" charset="0"/>
                <a:cs typeface="Arial" panose="020B0604020202020204" pitchFamily="34" charset="0"/>
              </a:rPr>
              <a:t>modules</a:t>
            </a:r>
            <a:endParaRPr lang="en-US" sz="2800" dirty="0">
              <a:latin typeface="Arial" panose="020B0604020202020204" pitchFamily="34" charset="0"/>
              <a:cs typeface="Arial" panose="020B0604020202020204" pitchFamily="34" charset="0"/>
            </a:endParaRPr>
          </a:p>
        </p:txBody>
      </p:sp>
      <p:pic>
        <p:nvPicPr>
          <p:cNvPr id="8" name="Content Placeholder 7">
            <a:extLst>
              <a:ext uri="{FF2B5EF4-FFF2-40B4-BE49-F238E27FC236}">
                <a16:creationId xmlns:a16="http://schemas.microsoft.com/office/drawing/2014/main" id="{BF86DE58-06F8-471B-BBBF-628713543182}"/>
              </a:ext>
            </a:extLst>
          </p:cNvPr>
          <p:cNvPicPr>
            <a:picLocks noGrp="1" noChangeAspect="1"/>
          </p:cNvPicPr>
          <p:nvPr>
            <p:ph sz="quarter" idx="4"/>
          </p:nvPr>
        </p:nvPicPr>
        <p:blipFill>
          <a:blip r:embed="rId2"/>
          <a:stretch>
            <a:fillRect/>
          </a:stretch>
        </p:blipFill>
        <p:spPr>
          <a:xfrm>
            <a:off x="1377950" y="826292"/>
            <a:ext cx="1774035" cy="659608"/>
          </a:xfrm>
        </p:spPr>
      </p:pic>
      <p:pic>
        <p:nvPicPr>
          <p:cNvPr id="1028" name="Picture 4" descr="Edit this at Wikidata">
            <a:extLst>
              <a:ext uri="{FF2B5EF4-FFF2-40B4-BE49-F238E27FC236}">
                <a16:creationId xmlns:a16="http://schemas.microsoft.com/office/drawing/2014/main" id="{9E32B54B-C380-4F93-AF39-954FF367A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5250" cy="9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8931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76594D-2877-4080-949E-1AE0FF58D680}"/>
              </a:ext>
            </a:extLst>
          </p:cNvPr>
          <p:cNvSpPr>
            <a:spLocks noGrp="1"/>
          </p:cNvSpPr>
          <p:nvPr>
            <p:ph sz="half"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b="1" dirty="0">
                <a:latin typeface="Arial" panose="020B0604020202020204" pitchFamily="34" charset="0"/>
                <a:cs typeface="Arial" panose="020B0604020202020204" pitchFamily="34" charset="0"/>
              </a:rPr>
              <a:t>Git</a:t>
            </a:r>
            <a:r>
              <a:rPr lang="en-US" sz="2800" dirty="0">
                <a:latin typeface="Arial" panose="020B0604020202020204" pitchFamily="34" charset="0"/>
                <a:cs typeface="Arial" panose="020B0604020202020204" pitchFamily="34" charset="0"/>
              </a:rPr>
              <a:t> is a free and open source distributed version control system designed to handle everything from small to very large projects with speed and efficiency.</a:t>
            </a:r>
          </a:p>
        </p:txBody>
      </p:sp>
      <p:pic>
        <p:nvPicPr>
          <p:cNvPr id="6" name="Content Placeholder 5">
            <a:extLst>
              <a:ext uri="{FF2B5EF4-FFF2-40B4-BE49-F238E27FC236}">
                <a16:creationId xmlns:a16="http://schemas.microsoft.com/office/drawing/2014/main" id="{634C6291-5B59-4910-90D0-F63EC23B2E61}"/>
              </a:ext>
            </a:extLst>
          </p:cNvPr>
          <p:cNvPicPr>
            <a:picLocks noGrp="1" noChangeAspect="1"/>
          </p:cNvPicPr>
          <p:nvPr>
            <p:ph sz="half" idx="2"/>
          </p:nvPr>
        </p:nvPicPr>
        <p:blipFill>
          <a:blip r:embed="rId2"/>
          <a:stretch>
            <a:fillRect/>
          </a:stretch>
        </p:blipFill>
        <p:spPr>
          <a:xfrm>
            <a:off x="6302362" y="618518"/>
            <a:ext cx="3548088" cy="2909909"/>
          </a:xfrm>
        </p:spPr>
      </p:pic>
    </p:spTree>
    <p:extLst>
      <p:ext uri="{BB962C8B-B14F-4D97-AF65-F5344CB8AC3E}">
        <p14:creationId xmlns:p14="http://schemas.microsoft.com/office/powerpoint/2010/main" val="3513929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5F420-42EF-44BD-A667-F47F0CA64046}"/>
              </a:ext>
            </a:extLst>
          </p:cNvPr>
          <p:cNvSpPr>
            <a:spLocks noGrp="1"/>
          </p:cNvSpPr>
          <p:nvPr>
            <p:ph type="title"/>
          </p:nvPr>
        </p:nvSpPr>
        <p:spPr>
          <a:xfrm>
            <a:off x="1141413" y="618518"/>
            <a:ext cx="9905998" cy="9753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algn="ctr"/>
            <a:r>
              <a:rPr lang="en-US" dirty="0">
                <a:latin typeface="Arial" panose="020B0604020202020204" pitchFamily="34" charset="0"/>
                <a:cs typeface="Arial" panose="020B0604020202020204" pitchFamily="34" charset="0"/>
              </a:rPr>
              <a:t>OVERVIEW OF THE CarGurus</a:t>
            </a:r>
          </a:p>
        </p:txBody>
      </p:sp>
      <p:sp>
        <p:nvSpPr>
          <p:cNvPr id="3" name="Content Placeholder 2">
            <a:extLst>
              <a:ext uri="{FF2B5EF4-FFF2-40B4-BE49-F238E27FC236}">
                <a16:creationId xmlns:a16="http://schemas.microsoft.com/office/drawing/2014/main" id="{5D6DDD0C-DAB5-4915-9CF6-8DBFAA3A9396}"/>
              </a:ext>
            </a:extLst>
          </p:cNvPr>
          <p:cNvSpPr>
            <a:spLocks noGrp="1"/>
          </p:cNvSpPr>
          <p:nvPr>
            <p:ph idx="1"/>
          </p:nvPr>
        </p:nvSpPr>
        <p:spPr>
          <a:xfrm>
            <a:off x="1141412" y="1822450"/>
            <a:ext cx="9905999" cy="396875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CarGurus is a global, online automotive marketplace connecting buyers and sellers of new and used cars and third party administration.</a:t>
            </a:r>
          </a:p>
          <a:p>
            <a:r>
              <a:rPr lang="en-US" dirty="0">
                <a:latin typeface="Arial" panose="020B0604020202020204" pitchFamily="34" charset="0"/>
                <a:cs typeface="Arial" panose="020B0604020202020204" pitchFamily="34" charset="0"/>
              </a:rPr>
              <a:t>Using proprietary technology, search algorithms, and innovative data analytics, CarGurus provides unbiased insights on car pricing, dealer reputation, and vehicle history.</a:t>
            </a:r>
          </a:p>
          <a:p>
            <a:r>
              <a:rPr lang="en-US" dirty="0">
                <a:latin typeface="Arial" panose="020B0604020202020204" pitchFamily="34" charset="0"/>
                <a:cs typeface="Arial" panose="020B0604020202020204" pitchFamily="34" charset="0"/>
              </a:rPr>
              <a:t>For used vehicles  calculates a fair retail price based on a detailed analysis of comparable current and previous car listings in a given market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702132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D7AB9-FF06-445A-A477-BF9B86755A78}"/>
              </a:ext>
            </a:extLst>
          </p:cNvPr>
          <p:cNvSpPr>
            <a:spLocks noGrp="1"/>
          </p:cNvSpPr>
          <p:nvPr>
            <p:ph sz="half" idx="1"/>
          </p:nvPr>
        </p:nvSpPr>
        <p:spPr>
          <a:xfrm>
            <a:off x="4584700" y="2547936"/>
            <a:ext cx="7378700"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sz="2400" dirty="0">
                <a:latin typeface="Arial" panose="020B0604020202020204" pitchFamily="34" charset="0"/>
                <a:cs typeface="Arial" panose="020B0604020202020204" pitchFamily="34" charset="0"/>
              </a:rPr>
              <a:t>GitHub is a web-based version-control and collaboration platform for software developers. Git is used to store the source code for a project and track the complete history of all changes to that code. It allows developers to collaborate on a project more effectively by providing tools for managing possibly conflicting changes from multiple developers. </a:t>
            </a:r>
          </a:p>
        </p:txBody>
      </p:sp>
      <p:pic>
        <p:nvPicPr>
          <p:cNvPr id="6" name="Content Placeholder 5">
            <a:extLst>
              <a:ext uri="{FF2B5EF4-FFF2-40B4-BE49-F238E27FC236}">
                <a16:creationId xmlns:a16="http://schemas.microsoft.com/office/drawing/2014/main" id="{60AA4902-BD18-4994-B7FB-37998271D623}"/>
              </a:ext>
            </a:extLst>
          </p:cNvPr>
          <p:cNvPicPr>
            <a:picLocks noGrp="1" noChangeAspect="1"/>
          </p:cNvPicPr>
          <p:nvPr>
            <p:ph sz="half" idx="2"/>
          </p:nvPr>
        </p:nvPicPr>
        <p:blipFill>
          <a:blip r:embed="rId2"/>
          <a:stretch>
            <a:fillRect/>
          </a:stretch>
        </p:blipFill>
        <p:spPr>
          <a:xfrm>
            <a:off x="851779" y="777081"/>
            <a:ext cx="3565354" cy="3541712"/>
          </a:xfrm>
        </p:spPr>
      </p:pic>
    </p:spTree>
    <p:extLst>
      <p:ext uri="{BB962C8B-B14F-4D97-AF65-F5344CB8AC3E}">
        <p14:creationId xmlns:p14="http://schemas.microsoft.com/office/powerpoint/2010/main" val="12037247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DABB0-2343-4C09-9E0A-2F34A2348D91}"/>
              </a:ext>
            </a:extLst>
          </p:cNvPr>
          <p:cNvSpPr>
            <a:spLocks noGrp="1"/>
          </p:cNvSpPr>
          <p:nvPr>
            <p:ph type="title"/>
          </p:nvPr>
        </p:nvSpPr>
        <p:spPr/>
        <p:txBody>
          <a:bodyPr>
            <a:normAutofit/>
          </a:bodyPr>
          <a:lstStyle/>
          <a:p>
            <a:r>
              <a:rPr lang="en-US" sz="4800" dirty="0">
                <a:latin typeface="Arial" panose="020B0604020202020204" pitchFamily="34" charset="0"/>
                <a:cs typeface="Arial" panose="020B0604020202020204" pitchFamily="34" charset="0"/>
              </a:rPr>
              <a:t>Data driver testing </a:t>
            </a:r>
          </a:p>
        </p:txBody>
      </p:sp>
      <p:sp>
        <p:nvSpPr>
          <p:cNvPr id="3" name="Content Placeholder 2">
            <a:extLst>
              <a:ext uri="{FF2B5EF4-FFF2-40B4-BE49-F238E27FC236}">
                <a16:creationId xmlns:a16="http://schemas.microsoft.com/office/drawing/2014/main" id="{B0D72A48-C41D-483F-BD6A-FEEDFDBBFD25}"/>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b="1" dirty="0">
                <a:latin typeface="Arial" panose="020B0604020202020204" pitchFamily="34" charset="0"/>
                <a:cs typeface="Arial" panose="020B0604020202020204" pitchFamily="34" charset="0"/>
              </a:rPr>
              <a:t>Data-driven testing</a:t>
            </a:r>
            <a:r>
              <a:rPr lang="en-US" sz="2400" dirty="0">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DDT</a:t>
            </a:r>
            <a:r>
              <a:rPr lang="en-US" sz="2400" dirty="0">
                <a:latin typeface="Arial" panose="020B0604020202020204" pitchFamily="34" charset="0"/>
                <a:cs typeface="Arial" panose="020B0604020202020204" pitchFamily="34" charset="0"/>
              </a:rPr>
              <a:t>) is a software testing methodology that is used in the testing of computer software to describe testing done using a table of conditions directly as test inputs and verifiable outputs as well as the process where test environment settings and control are not hard-coded. In the simplest form the tester supplies the inputs from a row in the table and expects the outputs which occur in the same row.</a:t>
            </a:r>
          </a:p>
        </p:txBody>
      </p:sp>
    </p:spTree>
    <p:extLst>
      <p:ext uri="{BB962C8B-B14F-4D97-AF65-F5344CB8AC3E}">
        <p14:creationId xmlns:p14="http://schemas.microsoft.com/office/powerpoint/2010/main" val="30058848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F30E6-FD93-42CC-8816-999B76B71430}"/>
              </a:ext>
            </a:extLst>
          </p:cNvPr>
          <p:cNvSpPr>
            <a:spLocks noGrp="1"/>
          </p:cNvSpPr>
          <p:nvPr>
            <p:ph type="title"/>
          </p:nvPr>
        </p:nvSpPr>
        <p:spPr/>
        <p:txBody>
          <a:bodyPr/>
          <a:lstStyle/>
          <a:p>
            <a:endParaRPr lang="en-US" dirty="0"/>
          </a:p>
        </p:txBody>
      </p:sp>
      <p:sp>
        <p:nvSpPr>
          <p:cNvPr id="5" name="Content Placeholder 4">
            <a:extLst>
              <a:ext uri="{FF2B5EF4-FFF2-40B4-BE49-F238E27FC236}">
                <a16:creationId xmlns:a16="http://schemas.microsoft.com/office/drawing/2014/main" id="{5ADAD3A1-416C-44F6-B54E-63EF925C635A}"/>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b="1" dirty="0">
                <a:latin typeface="Arial" panose="020B0604020202020204" pitchFamily="34" charset="0"/>
                <a:cs typeface="Arial" panose="020B0604020202020204" pitchFamily="34" charset="0"/>
              </a:rPr>
              <a:t>CONCLUSION</a:t>
            </a:r>
            <a:br>
              <a:rPr lang="en-US" b="1" dirty="0">
                <a:latin typeface="Arial" panose="020B0604020202020204" pitchFamily="34" charset="0"/>
                <a:cs typeface="Arial" panose="020B0604020202020204" pitchFamily="34" charset="0"/>
              </a:rPr>
            </a:b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	</a:t>
            </a:r>
          </a:p>
          <a:p>
            <a:pPr marL="0" indent="0">
              <a:buNone/>
            </a:pPr>
            <a:endParaRPr lang="en-US" b="1"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CHALLENGES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463399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4118-77F0-47D8-889E-309A30B453B0}"/>
              </a:ext>
            </a:extLst>
          </p:cNvPr>
          <p:cNvSpPr>
            <a:spLocks noGrp="1"/>
          </p:cNvSpPr>
          <p:nvPr>
            <p:ph type="title"/>
          </p:nvPr>
        </p:nvSpPr>
        <p:spPr>
          <a:xfrm>
            <a:off x="595313" y="479914"/>
            <a:ext cx="9905998" cy="1583836"/>
          </a:xfrm>
        </p:spPr>
        <p:txBody>
          <a:bodyPr>
            <a:noAutofit/>
          </a:bodyPr>
          <a:lstStyle/>
          <a:p>
            <a:r>
              <a:rPr lang="en-US" sz="3600" b="1" dirty="0">
                <a:latin typeface="Arial" panose="020B0604020202020204" pitchFamily="34" charset="0"/>
                <a:cs typeface="Arial" panose="020B0604020202020204" pitchFamily="34" charset="0"/>
              </a:rPr>
              <a:t>The project was created and presented by the group of ITEXPS students:</a:t>
            </a:r>
            <a:endParaRPr lang="en-US" sz="36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E1AD1F3-25D2-45EA-8D5D-A344B358314C}"/>
              </a:ext>
            </a:extLst>
          </p:cNvPr>
          <p:cNvSpPr>
            <a:spLocks noGrp="1"/>
          </p:cNvSpPr>
          <p:nvPr>
            <p:ph idx="1"/>
          </p:nvPr>
        </p:nvSpPr>
        <p:spPr>
          <a:xfrm>
            <a:off x="5016500" y="2420937"/>
            <a:ext cx="6126161"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endParaRPr lang="en-US" sz="1400" dirty="0"/>
          </a:p>
          <a:p>
            <a:r>
              <a:rPr lang="en-US" sz="1400" dirty="0"/>
              <a:t>1	GRIGOR NIKOLOV</a:t>
            </a:r>
          </a:p>
          <a:p>
            <a:r>
              <a:rPr lang="en-US" sz="1400" dirty="0"/>
              <a:t>2	ALEXANDER BALBUS</a:t>
            </a:r>
          </a:p>
          <a:p>
            <a:r>
              <a:rPr lang="en-US" sz="1400" dirty="0"/>
              <a:t>3	SERGEI GAPANOVICH</a:t>
            </a:r>
          </a:p>
          <a:p>
            <a:r>
              <a:rPr lang="en-US" sz="1400" dirty="0"/>
              <a:t>4	JURGITA NARVILIENE</a:t>
            </a:r>
          </a:p>
          <a:p>
            <a:pPr marL="0" indent="0">
              <a:buNone/>
            </a:pPr>
            <a:br>
              <a:rPr lang="en-US" sz="1400" dirty="0"/>
            </a:br>
            <a:r>
              <a:rPr lang="en-US" sz="1400" dirty="0"/>
              <a:t>© </a:t>
            </a:r>
            <a:r>
              <a:rPr lang="en-US" sz="1400" dirty="0" err="1"/>
              <a:t>ITEXPS_Students</a:t>
            </a:r>
            <a:r>
              <a:rPr lang="en-US" sz="1400" dirty="0"/>
              <a:t>, 2019</a:t>
            </a:r>
          </a:p>
          <a:p>
            <a:pPr marL="0" indent="0">
              <a:buNone/>
            </a:pPr>
            <a:br>
              <a:rPr lang="en-US" sz="1400" dirty="0"/>
            </a:br>
            <a:endParaRPr lang="en-US" sz="1400" dirty="0"/>
          </a:p>
        </p:txBody>
      </p:sp>
    </p:spTree>
    <p:extLst>
      <p:ext uri="{BB962C8B-B14F-4D97-AF65-F5344CB8AC3E}">
        <p14:creationId xmlns:p14="http://schemas.microsoft.com/office/powerpoint/2010/main" val="179882701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FFB32-C27E-4574-91F2-1EEBC33DAA49}"/>
              </a:ext>
            </a:extLst>
          </p:cNvPr>
          <p:cNvSpPr>
            <a:spLocks noGrp="1"/>
          </p:cNvSpPr>
          <p:nvPr>
            <p:ph type="title"/>
          </p:nvPr>
        </p:nvSpPr>
        <p:spPr>
          <a:xfrm>
            <a:off x="6563158" y="193644"/>
            <a:ext cx="5065423" cy="1139855"/>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Data exchange system:</a:t>
            </a:r>
          </a:p>
        </p:txBody>
      </p:sp>
      <p:graphicFrame>
        <p:nvGraphicFramePr>
          <p:cNvPr id="4" name="Content Placeholder 3">
            <a:extLst>
              <a:ext uri="{FF2B5EF4-FFF2-40B4-BE49-F238E27FC236}">
                <a16:creationId xmlns:a16="http://schemas.microsoft.com/office/drawing/2014/main" id="{AB23916E-680F-4C17-9AC0-B6C1CF181743}"/>
              </a:ext>
            </a:extLst>
          </p:cNvPr>
          <p:cNvGraphicFramePr>
            <a:graphicFrameLocks noGrp="1"/>
          </p:cNvGraphicFramePr>
          <p:nvPr>
            <p:ph idx="1"/>
            <p:extLst>
              <p:ext uri="{D42A27DB-BD31-4B8C-83A1-F6EECF244321}">
                <p14:modId xmlns:p14="http://schemas.microsoft.com/office/powerpoint/2010/main" val="3377617820"/>
              </p:ext>
            </p:extLst>
          </p:nvPr>
        </p:nvGraphicFramePr>
        <p:xfrm>
          <a:off x="1141413" y="1492250"/>
          <a:ext cx="9906000" cy="431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Rounded Corners 2">
            <a:extLst>
              <a:ext uri="{FF2B5EF4-FFF2-40B4-BE49-F238E27FC236}">
                <a16:creationId xmlns:a16="http://schemas.microsoft.com/office/drawing/2014/main" id="{937219AC-A125-41BB-B436-DA3F37111AFA}"/>
              </a:ext>
            </a:extLst>
          </p:cNvPr>
          <p:cNvSpPr/>
          <p:nvPr/>
        </p:nvSpPr>
        <p:spPr>
          <a:xfrm>
            <a:off x="8851107" y="3651250"/>
            <a:ext cx="1581150" cy="721332"/>
          </a:xfrm>
          <a:prstGeom prst="roundRect">
            <a:avLst/>
          </a:prstGeom>
          <a:solidFill>
            <a:schemeClr val="bg2"/>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Private Sellers</a:t>
            </a:r>
          </a:p>
        </p:txBody>
      </p:sp>
      <p:sp>
        <p:nvSpPr>
          <p:cNvPr id="5" name="Arrow: Left 4">
            <a:extLst>
              <a:ext uri="{FF2B5EF4-FFF2-40B4-BE49-F238E27FC236}">
                <a16:creationId xmlns:a16="http://schemas.microsoft.com/office/drawing/2014/main" id="{BD129A7F-0E2A-4D56-8E8A-A4BD99908451}"/>
              </a:ext>
            </a:extLst>
          </p:cNvPr>
          <p:cNvSpPr/>
          <p:nvPr/>
        </p:nvSpPr>
        <p:spPr>
          <a:xfrm rot="20066303">
            <a:off x="7746472" y="4156548"/>
            <a:ext cx="1112454" cy="655269"/>
          </a:xfrm>
          <a:prstGeom prst="leftArrow">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500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EB3F-C02B-48C7-86AF-7110F6D25592}"/>
              </a:ext>
            </a:extLst>
          </p:cNvPr>
          <p:cNvSpPr>
            <a:spLocks noGrp="1"/>
          </p:cNvSpPr>
          <p:nvPr>
            <p:ph type="title"/>
          </p:nvPr>
        </p:nvSpPr>
        <p:spPr>
          <a:xfrm>
            <a:off x="380395" y="266701"/>
            <a:ext cx="10353761" cy="9080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latin typeface="Arial" panose="020B0604020202020204" pitchFamily="34" charset="0"/>
                <a:cs typeface="Arial" panose="020B0604020202020204" pitchFamily="34" charset="0"/>
              </a:rPr>
              <a:t>Website Modules:</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FA4773F-522D-4F90-9E3E-1D1E996F96B9}"/>
              </a:ext>
            </a:extLst>
          </p:cNvPr>
          <p:cNvSpPr>
            <a:spLocks noGrp="1"/>
          </p:cNvSpPr>
          <p:nvPr>
            <p:ph idx="1"/>
          </p:nvPr>
        </p:nvSpPr>
        <p:spPr>
          <a:xfrm>
            <a:off x="292100" y="1447800"/>
            <a:ext cx="10975457" cy="43434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USER</a:t>
            </a:r>
          </a:p>
        </p:txBody>
      </p:sp>
    </p:spTree>
    <p:extLst>
      <p:ext uri="{BB962C8B-B14F-4D97-AF65-F5344CB8AC3E}">
        <p14:creationId xmlns:p14="http://schemas.microsoft.com/office/powerpoint/2010/main" val="2522644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D420A-D0E3-4443-9DD1-062F3975AF5B}"/>
              </a:ext>
            </a:extLst>
          </p:cNvPr>
          <p:cNvSpPr>
            <a:spLocks noGrp="1"/>
          </p:cNvSpPr>
          <p:nvPr>
            <p:ph type="title"/>
          </p:nvPr>
        </p:nvSpPr>
        <p:spPr>
          <a:xfrm>
            <a:off x="955675" y="958850"/>
            <a:ext cx="2929995" cy="92652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Website interface</a:t>
            </a:r>
          </a:p>
        </p:txBody>
      </p:sp>
      <p:pic>
        <p:nvPicPr>
          <p:cNvPr id="6" name="Content Placeholder 5">
            <a:extLst>
              <a:ext uri="{FF2B5EF4-FFF2-40B4-BE49-F238E27FC236}">
                <a16:creationId xmlns:a16="http://schemas.microsoft.com/office/drawing/2014/main" id="{994ED982-649B-4B7D-AC89-D21B503D9F54}"/>
              </a:ext>
            </a:extLst>
          </p:cNvPr>
          <p:cNvPicPr>
            <a:picLocks noGrp="1" noChangeAspect="1"/>
          </p:cNvPicPr>
          <p:nvPr>
            <p:ph idx="1"/>
          </p:nvPr>
        </p:nvPicPr>
        <p:blipFill>
          <a:blip r:embed="rId2"/>
          <a:stretch>
            <a:fillRect/>
          </a:stretch>
        </p:blipFill>
        <p:spPr>
          <a:xfrm>
            <a:off x="4280358" y="958850"/>
            <a:ext cx="7530642" cy="5137150"/>
          </a:xfrm>
        </p:spPr>
      </p:pic>
      <p:sp>
        <p:nvSpPr>
          <p:cNvPr id="8" name="Text Placeholder 7">
            <a:extLst>
              <a:ext uri="{FF2B5EF4-FFF2-40B4-BE49-F238E27FC236}">
                <a16:creationId xmlns:a16="http://schemas.microsoft.com/office/drawing/2014/main" id="{CD108A6C-EF1F-4347-9167-12558E9D5AE4}"/>
              </a:ext>
            </a:extLst>
          </p:cNvPr>
          <p:cNvSpPr>
            <a:spLocks noGrp="1"/>
          </p:cNvSpPr>
          <p:nvPr>
            <p:ph type="body" sz="half" idx="2"/>
          </p:nvPr>
        </p:nvSpPr>
        <p:spPr>
          <a:xfrm>
            <a:off x="894364" y="2395682"/>
            <a:ext cx="3052618" cy="3503468"/>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Website has a home page with select boxes for used cars, new cars and certified Pre-owned.</a:t>
            </a:r>
          </a:p>
          <a:p>
            <a:r>
              <a:rPr lang="en-US" dirty="0">
                <a:latin typeface="Arial" panose="020B0604020202020204" pitchFamily="34" charset="0"/>
                <a:cs typeface="Arial" panose="020B0604020202020204" pitchFamily="34" charset="0"/>
              </a:rPr>
              <a:t>This page has the option for login and password for registered users. For new customers has clickable link and helpline in order to create a new account or sign up using existing Facebook or google account.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5304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9B44683-6339-4F1A-98EC-02C9C2F63C19}"/>
              </a:ext>
            </a:extLst>
          </p:cNvPr>
          <p:cNvPicPr>
            <a:picLocks noGrp="1" noChangeAspect="1"/>
          </p:cNvPicPr>
          <p:nvPr>
            <p:ph idx="1"/>
          </p:nvPr>
        </p:nvPicPr>
        <p:blipFill>
          <a:blip r:embed="rId2"/>
          <a:stretch>
            <a:fillRect/>
          </a:stretch>
        </p:blipFill>
        <p:spPr>
          <a:xfrm>
            <a:off x="5078413" y="1366471"/>
            <a:ext cx="6189662" cy="3667858"/>
          </a:xfrm>
        </p:spPr>
      </p:pic>
      <p:sp>
        <p:nvSpPr>
          <p:cNvPr id="4" name="Text Placeholder 3">
            <a:extLst>
              <a:ext uri="{FF2B5EF4-FFF2-40B4-BE49-F238E27FC236}">
                <a16:creationId xmlns:a16="http://schemas.microsoft.com/office/drawing/2014/main" id="{D5F1E940-EFDE-4D5F-AF63-9F398E64CA0F}"/>
              </a:ext>
            </a:extLst>
          </p:cNvPr>
          <p:cNvSpPr>
            <a:spLocks noGrp="1"/>
          </p:cNvSpPr>
          <p:nvPr>
            <p:ph type="body" sz="half" idx="2"/>
          </p:nvPr>
        </p:nvSpPr>
        <p:spPr>
          <a:xfrm>
            <a:off x="1108605" y="211136"/>
            <a:ext cx="4777845" cy="804864"/>
          </a:xfrm>
          <a:solidFill>
            <a:schemeClr val="bg2"/>
          </a:solidFill>
          <a:ln>
            <a:solidFill>
              <a:schemeClr val="tx2"/>
            </a:solidFill>
          </a:ln>
        </p:spPr>
        <p:txBody>
          <a:bodyPr>
            <a:noAutofit/>
          </a:bodyPr>
          <a:lstStyle/>
          <a:p>
            <a:r>
              <a:rPr lang="en-US" sz="2000" dirty="0">
                <a:solidFill>
                  <a:schemeClr val="bg1"/>
                </a:solidFill>
                <a:latin typeface="Arial" panose="020B0604020202020204" pitchFamily="34" charset="0"/>
                <a:cs typeface="Arial" panose="020B0604020202020204" pitchFamily="34" charset="0"/>
              </a:rPr>
              <a:t>USED CARS FOR SALE SEARCH ENGINE</a:t>
            </a:r>
          </a:p>
        </p:txBody>
      </p:sp>
    </p:spTree>
    <p:extLst>
      <p:ext uri="{BB962C8B-B14F-4D97-AF65-F5344CB8AC3E}">
        <p14:creationId xmlns:p14="http://schemas.microsoft.com/office/powerpoint/2010/main" val="35183117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46AB-6F0E-47AE-9959-607C2006A3A7}"/>
              </a:ext>
            </a:extLst>
          </p:cNvPr>
          <p:cNvSpPr>
            <a:spLocks noGrp="1"/>
          </p:cNvSpPr>
          <p:nvPr>
            <p:ph type="title"/>
          </p:nvPr>
        </p:nvSpPr>
        <p:spPr>
          <a:xfrm>
            <a:off x="1144591" y="33867"/>
            <a:ext cx="5465759" cy="558799"/>
          </a:xfrm>
        </p:spPr>
        <p:txBody>
          <a:bodyPr>
            <a:normAutofit/>
          </a:bodyPr>
          <a:lstStyle/>
          <a:p>
            <a:r>
              <a:rPr lang="en-US" dirty="0">
                <a:latin typeface="Arial" panose="020B0604020202020204" pitchFamily="34" charset="0"/>
                <a:cs typeface="Arial" panose="020B0604020202020204" pitchFamily="34" charset="0"/>
              </a:rPr>
              <a:t>SIGN IN OR REGISTER PAGE</a:t>
            </a:r>
          </a:p>
        </p:txBody>
      </p:sp>
      <p:pic>
        <p:nvPicPr>
          <p:cNvPr id="6" name="Content Placeholder 5">
            <a:extLst>
              <a:ext uri="{FF2B5EF4-FFF2-40B4-BE49-F238E27FC236}">
                <a16:creationId xmlns:a16="http://schemas.microsoft.com/office/drawing/2014/main" id="{9360673A-8333-4BBB-8074-FC2CF28E6851}"/>
              </a:ext>
            </a:extLst>
          </p:cNvPr>
          <p:cNvPicPr>
            <a:picLocks noGrp="1" noChangeAspect="1"/>
          </p:cNvPicPr>
          <p:nvPr>
            <p:ph idx="1"/>
          </p:nvPr>
        </p:nvPicPr>
        <p:blipFill>
          <a:blip r:embed="rId2"/>
          <a:stretch>
            <a:fillRect/>
          </a:stretch>
        </p:blipFill>
        <p:spPr>
          <a:xfrm>
            <a:off x="5078413" y="1365262"/>
            <a:ext cx="6189662" cy="3670276"/>
          </a:xfrm>
        </p:spPr>
      </p:pic>
    </p:spTree>
    <p:extLst>
      <p:ext uri="{BB962C8B-B14F-4D97-AF65-F5344CB8AC3E}">
        <p14:creationId xmlns:p14="http://schemas.microsoft.com/office/powerpoint/2010/main" val="8885364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1425</TotalTime>
  <Words>1305</Words>
  <Application>Microsoft Office PowerPoint</Application>
  <PresentationFormat>Widescreen</PresentationFormat>
  <Paragraphs>233</Paragraphs>
  <Slides>43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Bookman Old Style</vt:lpstr>
      <vt:lpstr>Rockwell</vt:lpstr>
      <vt:lpstr>Damask</vt:lpstr>
      <vt:lpstr>CARGURUS.COM </vt:lpstr>
      <vt:lpstr>PowerPoint Presentation</vt:lpstr>
      <vt:lpstr>INTRODUCTION</vt:lpstr>
      <vt:lpstr>OVERVIEW OF THE CarGurus</vt:lpstr>
      <vt:lpstr>Data exchange system:</vt:lpstr>
      <vt:lpstr>Website Modules:</vt:lpstr>
      <vt:lpstr>Website interface</vt:lpstr>
      <vt:lpstr>PowerPoint Presentation</vt:lpstr>
      <vt:lpstr>SIGN IN OR REGISTER PAGE</vt:lpstr>
      <vt:lpstr>TEST PLAN</vt:lpstr>
      <vt:lpstr>Introduction</vt:lpstr>
      <vt:lpstr>Features To Be Tested</vt:lpstr>
      <vt:lpstr>Features Not To Be Tested </vt:lpstr>
      <vt:lpstr>Entry and Exit criteria: </vt:lpstr>
      <vt:lpstr>TEST Approach</vt:lpstr>
      <vt:lpstr>Pass / Fail Criteria </vt:lpstr>
      <vt:lpstr>RISKS</vt:lpstr>
      <vt:lpstr>Test Processes</vt:lpstr>
      <vt:lpstr>The stakeholders</vt:lpstr>
      <vt:lpstr>Roles and responsibilities</vt:lpstr>
      <vt:lpstr>PROJECT  milestoneS</vt:lpstr>
      <vt:lpstr>During the Automation Testing process the following application functions will be tested: </vt:lpstr>
      <vt:lpstr>The table sets  of hardware and software resources for the testing Website:</vt:lpstr>
      <vt:lpstr>Methods, approaching validate the data</vt:lpstr>
      <vt:lpstr>Automation testing process</vt:lpstr>
      <vt:lpstr>TECHNOLOGIES WERE USED:</vt:lpstr>
      <vt:lpstr>Test data</vt:lpstr>
      <vt:lpstr>Katalon ide</vt:lpstr>
      <vt:lpstr>KATALON IDE RECORD AND PLAY</vt:lpstr>
      <vt:lpstr>KATALON IDE EXPORT</vt:lpstr>
      <vt:lpstr>EXECUTION OF THE SCRIPT</vt:lpstr>
      <vt:lpstr>PowerPoint Presentation</vt:lpstr>
      <vt:lpstr>SELENIUM</vt:lpstr>
      <vt:lpstr>PowerPoint Presentation</vt:lpstr>
      <vt:lpstr>JUnit is an open source framework designed for the purpose of writing and running tests.  Junit Provides:</vt:lpstr>
      <vt:lpstr>Selenium webdriver</vt:lpstr>
      <vt:lpstr>PowerPoint Presentation</vt:lpstr>
      <vt:lpstr>PowerPoint Presentation</vt:lpstr>
      <vt:lpstr>PowerPoint Presentation</vt:lpstr>
      <vt:lpstr>PowerPoint Presentation</vt:lpstr>
      <vt:lpstr>Data driver testing </vt:lpstr>
      <vt:lpstr>PowerPoint Presentation</vt:lpstr>
      <vt:lpstr>The project was created and presented by the group of ITEXPS students: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CARGURUS.COM </dc:title>
  <dc:creator>Юргита Н</dc:creator>
  <cp:lastModifiedBy>Юргита Н</cp:lastModifiedBy>
  <cp:revision>172</cp:revision>
  <dcterms:created xsi:type="dcterms:W3CDTF">2019-01-25T01:13:13Z</dcterms:created>
  <dcterms:modified xsi:type="dcterms:W3CDTF">2019-02-17T23:48:18Z</dcterms:modified>
</cp:coreProperties>
</file>

<file path=docProps/thumbnail.jpeg>
</file>